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96" r:id="rId2"/>
    <p:sldMasterId id="2147483726" r:id="rId3"/>
    <p:sldMasterId id="2147483739" r:id="rId4"/>
  </p:sldMasterIdLst>
  <p:sldIdLst>
    <p:sldId id="306" r:id="rId5"/>
    <p:sldId id="307" r:id="rId6"/>
    <p:sldId id="274" r:id="rId7"/>
    <p:sldId id="273" r:id="rId8"/>
    <p:sldId id="277" r:id="rId9"/>
    <p:sldId id="278" r:id="rId10"/>
    <p:sldId id="280" r:id="rId11"/>
    <p:sldId id="282" r:id="rId12"/>
    <p:sldId id="287" r:id="rId13"/>
    <p:sldId id="283" r:id="rId14"/>
    <p:sldId id="288" r:id="rId15"/>
    <p:sldId id="289" r:id="rId16"/>
    <p:sldId id="298" r:id="rId17"/>
    <p:sldId id="299" r:id="rId18"/>
    <p:sldId id="300" r:id="rId19"/>
    <p:sldId id="286" r:id="rId20"/>
    <p:sldId id="290" r:id="rId21"/>
    <p:sldId id="292" r:id="rId22"/>
    <p:sldId id="293" r:id="rId23"/>
    <p:sldId id="291" r:id="rId24"/>
    <p:sldId id="294" r:id="rId25"/>
    <p:sldId id="295" r:id="rId26"/>
    <p:sldId id="301" r:id="rId27"/>
    <p:sldId id="296" r:id="rId28"/>
    <p:sldId id="302" r:id="rId29"/>
    <p:sldId id="304" r:id="rId30"/>
    <p:sldId id="305" r:id="rId31"/>
  </p:sldIdLst>
  <p:sldSz cx="9144000" cy="6858000" type="screen4x3"/>
  <p:notesSz cx="6858000" cy="9144000"/>
  <p:embeddedFontLst>
    <p:embeddedFont>
      <p:font typeface="Georgia" panose="02040502050405020303" pitchFamily="18" charset="0"/>
      <p:regular r:id="rId32"/>
      <p:bold r:id="rId33"/>
      <p:italic r:id="rId34"/>
      <p:boldItalic r:id="rId35"/>
    </p:embeddedFont>
    <p:embeddedFont>
      <p:font typeface="SutonnyMJ" pitchFamily="2" charset="0"/>
      <p:regular r:id="rId36"/>
      <p:bold r:id="rId37"/>
      <p:italic r:id="rId38"/>
      <p:boldItalic r:id="rId39"/>
    </p:embeddedFont>
    <p:embeddedFont>
      <p:font typeface="Book Antiqua" panose="02040602050305030304" pitchFamily="18" charset="0"/>
      <p:regular r:id="rId40"/>
      <p:bold r:id="rId41"/>
      <p:italic r:id="rId42"/>
      <p:boldItalic r:id="rId43"/>
    </p:embeddedFont>
    <p:embeddedFont>
      <p:font typeface="NikoshBAN" panose="02000000000000000000" pitchFamily="2" charset="0"/>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CC3399"/>
    <a:srgbClr val="CC0066"/>
    <a:srgbClr val="D60093"/>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1356"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659BF4EE-D4E5-4BA7-B721-82856452C3A8}"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C14B0780-5904-45F7-B0CA-C1149AA97596}" type="slidenum">
              <a:rPr lang="en-US"/>
              <a:pPr>
                <a:defRPr/>
              </a:pPr>
              <a:t>‹#›</a:t>
            </a:fld>
            <a:endParaRPr lang="en-US"/>
          </a:p>
        </p:txBody>
      </p:sp>
    </p:spTree>
    <p:extLst>
      <p:ext uri="{BB962C8B-B14F-4D97-AF65-F5344CB8AC3E}">
        <p14:creationId xmlns:p14="http://schemas.microsoft.com/office/powerpoint/2010/main" val="13745045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506C876E-30C1-4193-8B65-1631BFDFBD8F}"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4E3CA55D-AA4C-490C-81DB-F6E0D72681C5}" type="slidenum">
              <a:rPr lang="en-US"/>
              <a:pPr>
                <a:defRPr/>
              </a:pPr>
              <a:t>‹#›</a:t>
            </a:fld>
            <a:endParaRPr lang="en-US"/>
          </a:p>
        </p:txBody>
      </p:sp>
    </p:spTree>
    <p:extLst>
      <p:ext uri="{BB962C8B-B14F-4D97-AF65-F5344CB8AC3E}">
        <p14:creationId xmlns:p14="http://schemas.microsoft.com/office/powerpoint/2010/main" val="41301479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28E6DE9D-5E24-44F2-B1EB-4D7FD2B69802}"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7948ED99-D608-45BB-8B2E-E2A3DB505517}" type="slidenum">
              <a:rPr lang="en-US"/>
              <a:pPr>
                <a:defRPr/>
              </a:pPr>
              <a:t>‹#›</a:t>
            </a:fld>
            <a:endParaRPr lang="en-US"/>
          </a:p>
        </p:txBody>
      </p:sp>
    </p:spTree>
    <p:extLst>
      <p:ext uri="{BB962C8B-B14F-4D97-AF65-F5344CB8AC3E}">
        <p14:creationId xmlns:p14="http://schemas.microsoft.com/office/powerpoint/2010/main" val="253014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58A70B-A249-4C9D-B449-CAA8C3BB98CA}"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8EAEC-A08B-4A13-8394-38BDBF7E45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3693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58A70B-A249-4C9D-B449-CAA8C3BB98CA}"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8EAEC-A08B-4A13-8394-38BDBF7E45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814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58A70B-A249-4C9D-B449-CAA8C3BB98CA}"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8EAEC-A08B-4A13-8394-38BDBF7E45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1612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58A70B-A249-4C9D-B449-CAA8C3BB98CA}" type="datetimeFigureOut">
              <a:rPr lang="en-US" smtClean="0">
                <a:solidFill>
                  <a:prstClr val="black">
                    <a:tint val="75000"/>
                  </a:prstClr>
                </a:solidFill>
              </a:rPr>
              <a:pPr/>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8EAEC-A08B-4A13-8394-38BDBF7E45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6333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58A70B-A249-4C9D-B449-CAA8C3BB98CA}" type="datetimeFigureOut">
              <a:rPr lang="en-US" smtClean="0">
                <a:solidFill>
                  <a:prstClr val="black">
                    <a:tint val="75000"/>
                  </a:prstClr>
                </a:solidFill>
              </a:rPr>
              <a:pPr/>
              <a:t>11/16/2024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98EAEC-A08B-4A13-8394-38BDBF7E45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7516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58A70B-A249-4C9D-B449-CAA8C3BB98CA}" type="datetimeFigureOut">
              <a:rPr lang="en-US" smtClean="0">
                <a:solidFill>
                  <a:prstClr val="black">
                    <a:tint val="75000"/>
                  </a:prstClr>
                </a:solidFill>
              </a:rPr>
              <a:pPr/>
              <a:t>11/16/2024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98EAEC-A08B-4A13-8394-38BDBF7E45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0577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58A70B-A249-4C9D-B449-CAA8C3BB98CA}" type="datetimeFigureOut">
              <a:rPr lang="en-US" smtClean="0">
                <a:solidFill>
                  <a:prstClr val="black">
                    <a:tint val="75000"/>
                  </a:prstClr>
                </a:solidFill>
              </a:rPr>
              <a:pPr/>
              <a:t>11/16/2024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98EAEC-A08B-4A13-8394-38BDBF7E45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5643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58A70B-A249-4C9D-B449-CAA8C3BB98CA}" type="datetimeFigureOut">
              <a:rPr lang="en-US" smtClean="0">
                <a:solidFill>
                  <a:prstClr val="black">
                    <a:tint val="75000"/>
                  </a:prstClr>
                </a:solidFill>
              </a:rPr>
              <a:pPr/>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8EAEC-A08B-4A13-8394-38BDBF7E45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7020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E02C198D-FB7F-47C8-B142-954270036EDF}"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235E7529-1BD0-4F94-A421-04E04538C752}" type="slidenum">
              <a:rPr lang="en-US"/>
              <a:pPr>
                <a:defRPr/>
              </a:pPr>
              <a:t>‹#›</a:t>
            </a:fld>
            <a:endParaRPr lang="en-US"/>
          </a:p>
        </p:txBody>
      </p:sp>
    </p:spTree>
    <p:extLst>
      <p:ext uri="{BB962C8B-B14F-4D97-AF65-F5344CB8AC3E}">
        <p14:creationId xmlns:p14="http://schemas.microsoft.com/office/powerpoint/2010/main" val="1010883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58A70B-A249-4C9D-B449-CAA8C3BB98CA}" type="datetimeFigureOut">
              <a:rPr lang="en-US" smtClean="0">
                <a:solidFill>
                  <a:prstClr val="black">
                    <a:tint val="75000"/>
                  </a:prstClr>
                </a:solidFill>
              </a:rPr>
              <a:pPr/>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8EAEC-A08B-4A13-8394-38BDBF7E45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3995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58A70B-A249-4C9D-B449-CAA8C3BB98CA}"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8EAEC-A08B-4A13-8394-38BDBF7E45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8208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58A70B-A249-4C9D-B449-CAA8C3BB98CA}"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8EAEC-A08B-4A13-8394-38BDBF7E45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4750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SutonnyMJ" pitchFamily="2" charset="0"/>
                <a:cs typeface="Arial" charset="0"/>
              </a:defRPr>
            </a:lvl1pPr>
          </a:lstStyle>
          <a:p>
            <a:pPr>
              <a:defRPr/>
            </a:pPr>
            <a:fld id="{F000C17A-C2FB-4EBD-B76D-C8DA76DA1D0C}"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utonnyMJ" pitchFamily="2" charset="0"/>
              </a:defRPr>
            </a:lvl1pPr>
          </a:lstStyle>
          <a:p>
            <a:pPr>
              <a:defRPr/>
            </a:pPr>
            <a:fld id="{BB8B9D60-7EEB-4E68-9326-07A0A81DF13D}" type="slidenum">
              <a:rPr lang="en-US" altLang="en-US"/>
              <a:pPr>
                <a:defRPr/>
              </a:pPr>
              <a:t>‹#›</a:t>
            </a:fld>
            <a:endParaRPr lang="en-US" altLang="en-US"/>
          </a:p>
        </p:txBody>
      </p:sp>
    </p:spTree>
    <p:extLst>
      <p:ext uri="{BB962C8B-B14F-4D97-AF65-F5344CB8AC3E}">
        <p14:creationId xmlns:p14="http://schemas.microsoft.com/office/powerpoint/2010/main" val="1058839082"/>
      </p:ext>
    </p:extLst>
  </p:cSld>
  <p:clrMapOvr>
    <a:masterClrMapping/>
  </p:clrMapOvr>
  <p:transition spd="slow">
    <p:blinds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SutonnyMJ" pitchFamily="2" charset="0"/>
                <a:cs typeface="Arial" charset="0"/>
              </a:defRPr>
            </a:lvl1pPr>
          </a:lstStyle>
          <a:p>
            <a:pPr>
              <a:defRPr/>
            </a:pPr>
            <a:fld id="{F312D671-A8C0-4042-947B-5A3309AE0208}"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utonnyMJ" pitchFamily="2" charset="0"/>
              </a:defRPr>
            </a:lvl1pPr>
          </a:lstStyle>
          <a:p>
            <a:pPr>
              <a:defRPr/>
            </a:pPr>
            <a:fld id="{8DAD8892-921D-4707-A4E7-A624460BF0D6}" type="slidenum">
              <a:rPr lang="en-US" altLang="en-US"/>
              <a:pPr>
                <a:defRPr/>
              </a:pPr>
              <a:t>‹#›</a:t>
            </a:fld>
            <a:endParaRPr lang="en-US" altLang="en-US"/>
          </a:p>
        </p:txBody>
      </p:sp>
    </p:spTree>
    <p:extLst>
      <p:ext uri="{BB962C8B-B14F-4D97-AF65-F5344CB8AC3E}">
        <p14:creationId xmlns:p14="http://schemas.microsoft.com/office/powerpoint/2010/main" val="3411461321"/>
      </p:ext>
    </p:extLst>
  </p:cSld>
  <p:clrMapOvr>
    <a:masterClrMapping/>
  </p:clrMapOvr>
  <p:transition spd="slow">
    <p:blinds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SutonnyMJ" pitchFamily="2" charset="0"/>
                <a:cs typeface="Arial" charset="0"/>
              </a:defRPr>
            </a:lvl1pPr>
          </a:lstStyle>
          <a:p>
            <a:pPr>
              <a:defRPr/>
            </a:pPr>
            <a:fld id="{70C5117B-D763-41E8-BAED-86B850203839}"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utonnyMJ" pitchFamily="2" charset="0"/>
              </a:defRPr>
            </a:lvl1pPr>
          </a:lstStyle>
          <a:p>
            <a:pPr>
              <a:defRPr/>
            </a:pPr>
            <a:fld id="{0FE22962-35AF-447B-9580-98DB051EF998}" type="slidenum">
              <a:rPr lang="en-US" altLang="en-US"/>
              <a:pPr>
                <a:defRPr/>
              </a:pPr>
              <a:t>‹#›</a:t>
            </a:fld>
            <a:endParaRPr lang="en-US" altLang="en-US"/>
          </a:p>
        </p:txBody>
      </p:sp>
    </p:spTree>
    <p:extLst>
      <p:ext uri="{BB962C8B-B14F-4D97-AF65-F5344CB8AC3E}">
        <p14:creationId xmlns:p14="http://schemas.microsoft.com/office/powerpoint/2010/main" val="1847459576"/>
      </p:ext>
    </p:extLst>
  </p:cSld>
  <p:clrMapOvr>
    <a:masterClrMapping/>
  </p:clrMapOvr>
  <p:transition spd="slow">
    <p:blinds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SutonnyMJ" pitchFamily="2" charset="0"/>
                <a:cs typeface="Arial" charset="0"/>
              </a:defRPr>
            </a:lvl1pPr>
          </a:lstStyle>
          <a:p>
            <a:pPr>
              <a:defRPr/>
            </a:pPr>
            <a:fld id="{DDE55F80-E459-4B7D-8878-4BEAD9995046}" type="datetimeFigureOut">
              <a:rPr lang="en-US"/>
              <a:pPr>
                <a:defRPr/>
              </a:pPr>
              <a:t>11/16/2024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SutonnyMJ" pitchFamily="2"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SutonnyMJ" pitchFamily="2" charset="0"/>
              </a:defRPr>
            </a:lvl1pPr>
          </a:lstStyle>
          <a:p>
            <a:pPr>
              <a:defRPr/>
            </a:pPr>
            <a:fld id="{0B28445B-BB51-40BE-A527-D4C219F6AA06}" type="slidenum">
              <a:rPr lang="en-US" altLang="en-US"/>
              <a:pPr>
                <a:defRPr/>
              </a:pPr>
              <a:t>‹#›</a:t>
            </a:fld>
            <a:endParaRPr lang="en-US" altLang="en-US"/>
          </a:p>
        </p:txBody>
      </p:sp>
    </p:spTree>
    <p:extLst>
      <p:ext uri="{BB962C8B-B14F-4D97-AF65-F5344CB8AC3E}">
        <p14:creationId xmlns:p14="http://schemas.microsoft.com/office/powerpoint/2010/main" val="876012857"/>
      </p:ext>
    </p:extLst>
  </p:cSld>
  <p:clrMapOvr>
    <a:masterClrMapping/>
  </p:clrMapOvr>
  <p:transition spd="slow">
    <p:blinds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SutonnyMJ" pitchFamily="2" charset="0"/>
                <a:cs typeface="Arial" charset="0"/>
              </a:defRPr>
            </a:lvl1pPr>
          </a:lstStyle>
          <a:p>
            <a:pPr>
              <a:defRPr/>
            </a:pPr>
            <a:fld id="{5FD5C2A7-B4CD-4A6F-9742-3E3BFAA28807}" type="datetimeFigureOut">
              <a:rPr lang="en-US"/>
              <a:pPr>
                <a:defRPr/>
              </a:pPr>
              <a:t>11/16/2024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SutonnyMJ" pitchFamily="2"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SutonnyMJ" pitchFamily="2" charset="0"/>
              </a:defRPr>
            </a:lvl1pPr>
          </a:lstStyle>
          <a:p>
            <a:pPr>
              <a:defRPr/>
            </a:pPr>
            <a:fld id="{A33D8EBF-0FE0-42B5-8D6B-4052443E82AA}" type="slidenum">
              <a:rPr lang="en-US" altLang="en-US"/>
              <a:pPr>
                <a:defRPr/>
              </a:pPr>
              <a:t>‹#›</a:t>
            </a:fld>
            <a:endParaRPr lang="en-US" altLang="en-US"/>
          </a:p>
        </p:txBody>
      </p:sp>
    </p:spTree>
    <p:extLst>
      <p:ext uri="{BB962C8B-B14F-4D97-AF65-F5344CB8AC3E}">
        <p14:creationId xmlns:p14="http://schemas.microsoft.com/office/powerpoint/2010/main" val="2005675908"/>
      </p:ext>
    </p:extLst>
  </p:cSld>
  <p:clrMapOvr>
    <a:masterClrMapping/>
  </p:clrMapOvr>
  <p:transition spd="slow">
    <p:blinds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SutonnyMJ" pitchFamily="2" charset="0"/>
                <a:cs typeface="Arial" charset="0"/>
              </a:defRPr>
            </a:lvl1pPr>
          </a:lstStyle>
          <a:p>
            <a:pPr>
              <a:defRPr/>
            </a:pPr>
            <a:fld id="{34AAA753-673D-485E-BC2B-0E2144F0714B}" type="datetimeFigureOut">
              <a:rPr lang="en-US"/>
              <a:pPr>
                <a:defRPr/>
              </a:pPr>
              <a:t>11/16/2024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SutonnyMJ" pitchFamily="2"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SutonnyMJ" pitchFamily="2" charset="0"/>
              </a:defRPr>
            </a:lvl1pPr>
          </a:lstStyle>
          <a:p>
            <a:pPr>
              <a:defRPr/>
            </a:pPr>
            <a:fld id="{7401E8B9-57D6-4D2C-BDA1-F63C7AA545D2}" type="slidenum">
              <a:rPr lang="en-US" altLang="en-US"/>
              <a:pPr>
                <a:defRPr/>
              </a:pPr>
              <a:t>‹#›</a:t>
            </a:fld>
            <a:endParaRPr lang="en-US" altLang="en-US"/>
          </a:p>
        </p:txBody>
      </p:sp>
    </p:spTree>
    <p:extLst>
      <p:ext uri="{BB962C8B-B14F-4D97-AF65-F5344CB8AC3E}">
        <p14:creationId xmlns:p14="http://schemas.microsoft.com/office/powerpoint/2010/main" val="758187389"/>
      </p:ext>
    </p:extLst>
  </p:cSld>
  <p:clrMapOvr>
    <a:masterClrMapping/>
  </p:clrMapOvr>
  <p:transition spd="slow">
    <p:blinds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SutonnyMJ" pitchFamily="2" charset="0"/>
                <a:cs typeface="Arial" charset="0"/>
              </a:defRPr>
            </a:lvl1pPr>
          </a:lstStyle>
          <a:p>
            <a:pPr>
              <a:defRPr/>
            </a:pPr>
            <a:fld id="{24B21FCE-8495-4DBE-AE3B-87D633AA0217}" type="datetimeFigureOut">
              <a:rPr lang="en-US"/>
              <a:pPr>
                <a:defRPr/>
              </a:pPr>
              <a:t>11/16/2024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SutonnyMJ" pitchFamily="2"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SutonnyMJ" pitchFamily="2" charset="0"/>
              </a:defRPr>
            </a:lvl1pPr>
          </a:lstStyle>
          <a:p>
            <a:pPr>
              <a:defRPr/>
            </a:pPr>
            <a:fld id="{8A579A72-CE19-4F7B-9BD8-8B542B4DFA6A}" type="slidenum">
              <a:rPr lang="en-US" altLang="en-US"/>
              <a:pPr>
                <a:defRPr/>
              </a:pPr>
              <a:t>‹#›</a:t>
            </a:fld>
            <a:endParaRPr lang="en-US" altLang="en-US"/>
          </a:p>
        </p:txBody>
      </p:sp>
    </p:spTree>
    <p:extLst>
      <p:ext uri="{BB962C8B-B14F-4D97-AF65-F5344CB8AC3E}">
        <p14:creationId xmlns:p14="http://schemas.microsoft.com/office/powerpoint/2010/main" val="2927554218"/>
      </p:ext>
    </p:extLst>
  </p:cSld>
  <p:clrMapOvr>
    <a:masterClrMapping/>
  </p:clrMapOvr>
  <p:transition spd="slow">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0724BB63-FFF5-4277-916C-4CC7C3B228BD}"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A06DE1B0-EA99-4124-9263-5D3187C63ECE}" type="slidenum">
              <a:rPr lang="en-US"/>
              <a:pPr>
                <a:defRPr/>
              </a:pPr>
              <a:t>‹#›</a:t>
            </a:fld>
            <a:endParaRPr lang="en-US"/>
          </a:p>
        </p:txBody>
      </p:sp>
    </p:spTree>
    <p:extLst>
      <p:ext uri="{BB962C8B-B14F-4D97-AF65-F5344CB8AC3E}">
        <p14:creationId xmlns:p14="http://schemas.microsoft.com/office/powerpoint/2010/main" val="8159539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SutonnyMJ" pitchFamily="2" charset="0"/>
                <a:cs typeface="Arial" charset="0"/>
              </a:defRPr>
            </a:lvl1pPr>
          </a:lstStyle>
          <a:p>
            <a:pPr>
              <a:defRPr/>
            </a:pPr>
            <a:fld id="{0EA59AC0-A83C-4832-80CE-0D1760BBBEC2}" type="datetimeFigureOut">
              <a:rPr lang="en-US"/>
              <a:pPr>
                <a:defRPr/>
              </a:pPr>
              <a:t>11/16/2024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SutonnyMJ" pitchFamily="2"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SutonnyMJ" pitchFamily="2" charset="0"/>
              </a:defRPr>
            </a:lvl1pPr>
          </a:lstStyle>
          <a:p>
            <a:pPr>
              <a:defRPr/>
            </a:pPr>
            <a:fld id="{DD0D57AB-13BD-4DA9-BCCF-2D8C2EFCA32B}" type="slidenum">
              <a:rPr lang="en-US" altLang="en-US"/>
              <a:pPr>
                <a:defRPr/>
              </a:pPr>
              <a:t>‹#›</a:t>
            </a:fld>
            <a:endParaRPr lang="en-US" altLang="en-US"/>
          </a:p>
        </p:txBody>
      </p:sp>
    </p:spTree>
    <p:extLst>
      <p:ext uri="{BB962C8B-B14F-4D97-AF65-F5344CB8AC3E}">
        <p14:creationId xmlns:p14="http://schemas.microsoft.com/office/powerpoint/2010/main" val="2024166781"/>
      </p:ext>
    </p:extLst>
  </p:cSld>
  <p:clrMapOvr>
    <a:masterClrMapping/>
  </p:clrMapOvr>
  <p:transition spd="slow">
    <p:blinds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SutonnyMJ" pitchFamily="2" charset="0"/>
                <a:cs typeface="Arial" charset="0"/>
              </a:defRPr>
            </a:lvl1pPr>
          </a:lstStyle>
          <a:p>
            <a:pPr>
              <a:defRPr/>
            </a:pPr>
            <a:fld id="{987F1357-FE4B-45B4-841D-5FEF61328DEA}" type="datetimeFigureOut">
              <a:rPr lang="en-US"/>
              <a:pPr>
                <a:defRPr/>
              </a:pPr>
              <a:t>11/16/2024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SutonnyMJ" pitchFamily="2"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SutonnyMJ" pitchFamily="2" charset="0"/>
              </a:defRPr>
            </a:lvl1pPr>
          </a:lstStyle>
          <a:p>
            <a:pPr>
              <a:defRPr/>
            </a:pPr>
            <a:fld id="{27438F17-AC7F-448A-99F9-08FFDB3B883B}" type="slidenum">
              <a:rPr lang="en-US" altLang="en-US"/>
              <a:pPr>
                <a:defRPr/>
              </a:pPr>
              <a:t>‹#›</a:t>
            </a:fld>
            <a:endParaRPr lang="en-US" altLang="en-US"/>
          </a:p>
        </p:txBody>
      </p:sp>
    </p:spTree>
    <p:extLst>
      <p:ext uri="{BB962C8B-B14F-4D97-AF65-F5344CB8AC3E}">
        <p14:creationId xmlns:p14="http://schemas.microsoft.com/office/powerpoint/2010/main" val="1269240085"/>
      </p:ext>
    </p:extLst>
  </p:cSld>
  <p:clrMapOvr>
    <a:masterClrMapping/>
  </p:clrMapOvr>
  <p:transition spd="slow">
    <p:blinds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SutonnyMJ" pitchFamily="2" charset="0"/>
                <a:cs typeface="Arial" charset="0"/>
              </a:defRPr>
            </a:lvl1pPr>
          </a:lstStyle>
          <a:p>
            <a:pPr>
              <a:defRPr/>
            </a:pPr>
            <a:fld id="{AA0E1CDE-434E-4A9B-A899-2BDA69CDBD42}"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utonnyMJ" pitchFamily="2" charset="0"/>
              </a:defRPr>
            </a:lvl1pPr>
          </a:lstStyle>
          <a:p>
            <a:pPr>
              <a:defRPr/>
            </a:pPr>
            <a:fld id="{126D4252-90A6-49F8-BF9A-7BD2746711E9}" type="slidenum">
              <a:rPr lang="en-US" altLang="en-US"/>
              <a:pPr>
                <a:defRPr/>
              </a:pPr>
              <a:t>‹#›</a:t>
            </a:fld>
            <a:endParaRPr lang="en-US" altLang="en-US"/>
          </a:p>
        </p:txBody>
      </p:sp>
    </p:spTree>
    <p:extLst>
      <p:ext uri="{BB962C8B-B14F-4D97-AF65-F5344CB8AC3E}">
        <p14:creationId xmlns:p14="http://schemas.microsoft.com/office/powerpoint/2010/main" val="2633134632"/>
      </p:ext>
    </p:extLst>
  </p:cSld>
  <p:clrMapOvr>
    <a:masterClrMapping/>
  </p:clrMapOvr>
  <p:transition spd="slow">
    <p:blinds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SutonnyMJ" pitchFamily="2" charset="0"/>
                <a:cs typeface="Arial" charset="0"/>
              </a:defRPr>
            </a:lvl1pPr>
          </a:lstStyle>
          <a:p>
            <a:pPr>
              <a:defRPr/>
            </a:pPr>
            <a:fld id="{942153B2-83DA-4194-A602-7C8A16D1263C}"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utonnyMJ" pitchFamily="2" charset="0"/>
              </a:defRPr>
            </a:lvl1pPr>
          </a:lstStyle>
          <a:p>
            <a:pPr>
              <a:defRPr/>
            </a:pPr>
            <a:fld id="{050A088C-C568-451E-9977-C98AB051C673}" type="slidenum">
              <a:rPr lang="en-US" altLang="en-US"/>
              <a:pPr>
                <a:defRPr/>
              </a:pPr>
              <a:t>‹#›</a:t>
            </a:fld>
            <a:endParaRPr lang="en-US" altLang="en-US"/>
          </a:p>
        </p:txBody>
      </p:sp>
    </p:spTree>
    <p:extLst>
      <p:ext uri="{BB962C8B-B14F-4D97-AF65-F5344CB8AC3E}">
        <p14:creationId xmlns:p14="http://schemas.microsoft.com/office/powerpoint/2010/main" val="2371897793"/>
      </p:ext>
    </p:extLst>
  </p:cSld>
  <p:clrMapOvr>
    <a:masterClrMapping/>
  </p:clrMapOvr>
  <p:transition spd="slow">
    <p:blinds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vl1pPr>
          </a:lstStyle>
          <a:p>
            <a:pPr>
              <a:defRPr/>
            </a:pPr>
            <a:fld id="{A2A6DEEC-9F41-4117-B9F3-1EAEC32BE0DC}" type="slidenum">
              <a:rPr lang="en-US" altLang="en-US"/>
              <a:pPr>
                <a:defRPr/>
              </a:pPr>
              <a:t>‹#›</a:t>
            </a:fld>
            <a:endParaRPr lang="en-US" altLang="en-US"/>
          </a:p>
        </p:txBody>
      </p:sp>
    </p:spTree>
    <p:extLst>
      <p:ext uri="{BB962C8B-B14F-4D97-AF65-F5344CB8AC3E}">
        <p14:creationId xmlns:p14="http://schemas.microsoft.com/office/powerpoint/2010/main" val="3985920814"/>
      </p:ext>
    </p:extLst>
  </p:cSld>
  <p:clrMapOvr>
    <a:masterClrMapping/>
  </p:clrMapOvr>
  <p:transition spd="slow">
    <p:blinds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0B0D449-B292-4D5A-8395-16C19A5A0170}"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1D5F0E-BEBE-4F63-989C-E098BE18B42D}" type="slidenum">
              <a:rPr lang="en-US"/>
              <a:pPr>
                <a:defRPr/>
              </a:pPr>
              <a:t>‹#›</a:t>
            </a:fld>
            <a:endParaRPr lang="en-US"/>
          </a:p>
        </p:txBody>
      </p:sp>
    </p:spTree>
    <p:extLst>
      <p:ext uri="{BB962C8B-B14F-4D97-AF65-F5344CB8AC3E}">
        <p14:creationId xmlns:p14="http://schemas.microsoft.com/office/powerpoint/2010/main" val="4239051800"/>
      </p:ext>
    </p:extLst>
  </p:cSld>
  <p:clrMapOvr>
    <a:masterClrMapping/>
  </p:clrMapOvr>
  <p:transition spd="slow" advClick="0" advTm="0">
    <p:blinds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4F5D681-4074-4A60-BD8F-02694611B849}"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8E8D88-0971-4B72-9B6B-ABE22AFFDBB3}" type="slidenum">
              <a:rPr lang="en-US"/>
              <a:pPr>
                <a:defRPr/>
              </a:pPr>
              <a:t>‹#›</a:t>
            </a:fld>
            <a:endParaRPr lang="en-US"/>
          </a:p>
        </p:txBody>
      </p:sp>
    </p:spTree>
    <p:extLst>
      <p:ext uri="{BB962C8B-B14F-4D97-AF65-F5344CB8AC3E}">
        <p14:creationId xmlns:p14="http://schemas.microsoft.com/office/powerpoint/2010/main" val="1640889021"/>
      </p:ext>
    </p:extLst>
  </p:cSld>
  <p:clrMapOvr>
    <a:masterClrMapping/>
  </p:clrMapOvr>
  <p:transition spd="slow" advClick="0" advTm="0">
    <p:blinds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50C3A1-4E60-4298-A238-52F911500AA5}"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1DFF90-6FEC-4E72-AA0D-BCF07B58CBF1}" type="slidenum">
              <a:rPr lang="en-US"/>
              <a:pPr>
                <a:defRPr/>
              </a:pPr>
              <a:t>‹#›</a:t>
            </a:fld>
            <a:endParaRPr lang="en-US"/>
          </a:p>
        </p:txBody>
      </p:sp>
    </p:spTree>
    <p:extLst>
      <p:ext uri="{BB962C8B-B14F-4D97-AF65-F5344CB8AC3E}">
        <p14:creationId xmlns:p14="http://schemas.microsoft.com/office/powerpoint/2010/main" val="3522010087"/>
      </p:ext>
    </p:extLst>
  </p:cSld>
  <p:clrMapOvr>
    <a:masterClrMapping/>
  </p:clrMapOvr>
  <p:transition spd="slow" advClick="0" advTm="0">
    <p:blinds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122420B-985E-48A4-8BA3-69FB8D12897D}" type="datetimeFigureOut">
              <a:rPr lang="en-US"/>
              <a:pPr>
                <a:defRPr/>
              </a:pPr>
              <a:t>11/16/2024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736E3E-F023-4B4D-8844-169DC556C00C}" type="slidenum">
              <a:rPr lang="en-US"/>
              <a:pPr>
                <a:defRPr/>
              </a:pPr>
              <a:t>‹#›</a:t>
            </a:fld>
            <a:endParaRPr lang="en-US"/>
          </a:p>
        </p:txBody>
      </p:sp>
    </p:spTree>
    <p:extLst>
      <p:ext uri="{BB962C8B-B14F-4D97-AF65-F5344CB8AC3E}">
        <p14:creationId xmlns:p14="http://schemas.microsoft.com/office/powerpoint/2010/main" val="187723220"/>
      </p:ext>
    </p:extLst>
  </p:cSld>
  <p:clrMapOvr>
    <a:masterClrMapping/>
  </p:clrMapOvr>
  <p:transition spd="slow" advClick="0" advTm="0">
    <p:blinds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F2E5BFEC-5FFB-45FF-B84E-A754D5540068}" type="datetimeFigureOut">
              <a:rPr lang="en-US"/>
              <a:pPr>
                <a:defRPr/>
              </a:pPr>
              <a:t>11/16/2024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A80051A-5887-4A85-B260-8D1E2307D90E}" type="slidenum">
              <a:rPr lang="en-US"/>
              <a:pPr>
                <a:defRPr/>
              </a:pPr>
              <a:t>‹#›</a:t>
            </a:fld>
            <a:endParaRPr lang="en-US"/>
          </a:p>
        </p:txBody>
      </p:sp>
    </p:spTree>
    <p:extLst>
      <p:ext uri="{BB962C8B-B14F-4D97-AF65-F5344CB8AC3E}">
        <p14:creationId xmlns:p14="http://schemas.microsoft.com/office/powerpoint/2010/main" val="2030660080"/>
      </p:ext>
    </p:extLst>
  </p:cSld>
  <p:clrMapOvr>
    <a:masterClrMapping/>
  </p:clrMapOvr>
  <p:transition spd="slow" advClick="0" advTm="0">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4466D9BC-3B61-47D2-A547-1BEC05986E22}" type="datetimeFigureOut">
              <a:rPr lang="en-US"/>
              <a:pPr>
                <a:defRPr/>
              </a:pPr>
              <a:t>11/16/2024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A7410311-B69F-438F-80B7-7D406B29F2B5}" type="slidenum">
              <a:rPr lang="en-US"/>
              <a:pPr>
                <a:defRPr/>
              </a:pPr>
              <a:t>‹#›</a:t>
            </a:fld>
            <a:endParaRPr lang="en-US"/>
          </a:p>
        </p:txBody>
      </p:sp>
    </p:spTree>
    <p:extLst>
      <p:ext uri="{BB962C8B-B14F-4D97-AF65-F5344CB8AC3E}">
        <p14:creationId xmlns:p14="http://schemas.microsoft.com/office/powerpoint/2010/main" val="18440922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2D48FBDE-1B58-40BE-8A74-CA104AA48874}" type="datetimeFigureOut">
              <a:rPr lang="en-US"/>
              <a:pPr>
                <a:defRPr/>
              </a:pPr>
              <a:t>11/16/2024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9B8647A-E425-4F7B-8D14-74B39A3213C4}" type="slidenum">
              <a:rPr lang="en-US"/>
              <a:pPr>
                <a:defRPr/>
              </a:pPr>
              <a:t>‹#›</a:t>
            </a:fld>
            <a:endParaRPr lang="en-US"/>
          </a:p>
        </p:txBody>
      </p:sp>
    </p:spTree>
    <p:extLst>
      <p:ext uri="{BB962C8B-B14F-4D97-AF65-F5344CB8AC3E}">
        <p14:creationId xmlns:p14="http://schemas.microsoft.com/office/powerpoint/2010/main" val="296916662"/>
      </p:ext>
    </p:extLst>
  </p:cSld>
  <p:clrMapOvr>
    <a:masterClrMapping/>
  </p:clrMapOvr>
  <p:transition spd="slow" advClick="0" advTm="0">
    <p:blinds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688108-592A-46FB-B8D1-A90BA2313758}" type="datetimeFigureOut">
              <a:rPr lang="en-US"/>
              <a:pPr>
                <a:defRPr/>
              </a:pPr>
              <a:t>11/16/2024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63DF955-51BE-4633-9504-FCB25BA779B8}" type="slidenum">
              <a:rPr lang="en-US"/>
              <a:pPr>
                <a:defRPr/>
              </a:pPr>
              <a:t>‹#›</a:t>
            </a:fld>
            <a:endParaRPr lang="en-US"/>
          </a:p>
        </p:txBody>
      </p:sp>
    </p:spTree>
    <p:extLst>
      <p:ext uri="{BB962C8B-B14F-4D97-AF65-F5344CB8AC3E}">
        <p14:creationId xmlns:p14="http://schemas.microsoft.com/office/powerpoint/2010/main" val="2420595149"/>
      </p:ext>
    </p:extLst>
  </p:cSld>
  <p:clrMapOvr>
    <a:masterClrMapping/>
  </p:clrMapOvr>
  <p:transition spd="slow" advClick="0" advTm="0">
    <p:blinds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C1BF80-EFBC-425D-9CE9-826E87D86080}" type="datetimeFigureOut">
              <a:rPr lang="en-US"/>
              <a:pPr>
                <a:defRPr/>
              </a:pPr>
              <a:t>11/16/2024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BE7739-7D0B-4103-BE13-0412DE7F64CE}" type="slidenum">
              <a:rPr lang="en-US"/>
              <a:pPr>
                <a:defRPr/>
              </a:pPr>
              <a:t>‹#›</a:t>
            </a:fld>
            <a:endParaRPr lang="en-US"/>
          </a:p>
        </p:txBody>
      </p:sp>
    </p:spTree>
    <p:extLst>
      <p:ext uri="{BB962C8B-B14F-4D97-AF65-F5344CB8AC3E}">
        <p14:creationId xmlns:p14="http://schemas.microsoft.com/office/powerpoint/2010/main" val="3467289887"/>
      </p:ext>
    </p:extLst>
  </p:cSld>
  <p:clrMapOvr>
    <a:masterClrMapping/>
  </p:clrMapOvr>
  <p:transition spd="slow" advClick="0" advTm="0">
    <p:blinds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08E498-6BEF-49C1-952B-6890121349B7}" type="datetimeFigureOut">
              <a:rPr lang="en-US"/>
              <a:pPr>
                <a:defRPr/>
              </a:pPr>
              <a:t>11/16/2024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DCE870-E5C4-4AB3-A7EC-DD82B3B48F7C}" type="slidenum">
              <a:rPr lang="en-US"/>
              <a:pPr>
                <a:defRPr/>
              </a:pPr>
              <a:t>‹#›</a:t>
            </a:fld>
            <a:endParaRPr lang="en-US"/>
          </a:p>
        </p:txBody>
      </p:sp>
    </p:spTree>
    <p:extLst>
      <p:ext uri="{BB962C8B-B14F-4D97-AF65-F5344CB8AC3E}">
        <p14:creationId xmlns:p14="http://schemas.microsoft.com/office/powerpoint/2010/main" val="2546611029"/>
      </p:ext>
    </p:extLst>
  </p:cSld>
  <p:clrMapOvr>
    <a:masterClrMapping/>
  </p:clrMapOvr>
  <p:transition spd="slow" advClick="0" advTm="0">
    <p:blinds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5EF00B-7572-4A2C-8F05-492F01AF651A}"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822086-FD70-4C25-938E-37A079DB9796}" type="slidenum">
              <a:rPr lang="en-US"/>
              <a:pPr>
                <a:defRPr/>
              </a:pPr>
              <a:t>‹#›</a:t>
            </a:fld>
            <a:endParaRPr lang="en-US"/>
          </a:p>
        </p:txBody>
      </p:sp>
    </p:spTree>
    <p:extLst>
      <p:ext uri="{BB962C8B-B14F-4D97-AF65-F5344CB8AC3E}">
        <p14:creationId xmlns:p14="http://schemas.microsoft.com/office/powerpoint/2010/main" val="3125856772"/>
      </p:ext>
    </p:extLst>
  </p:cSld>
  <p:clrMapOvr>
    <a:masterClrMapping/>
  </p:clrMapOvr>
  <p:transition spd="slow" advClick="0" advTm="0">
    <p:blinds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A3FB1C2-0989-40CC-B4C5-98F2C903D770}" type="datetimeFigureOut">
              <a:rPr lang="en-US"/>
              <a:pPr>
                <a:defRPr/>
              </a:pPr>
              <a:t>11/16/2024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BF27B3-6B3F-4D54-A331-883A26EFEA40}" type="slidenum">
              <a:rPr lang="en-US"/>
              <a:pPr>
                <a:defRPr/>
              </a:pPr>
              <a:t>‹#›</a:t>
            </a:fld>
            <a:endParaRPr lang="en-US"/>
          </a:p>
        </p:txBody>
      </p:sp>
    </p:spTree>
    <p:extLst>
      <p:ext uri="{BB962C8B-B14F-4D97-AF65-F5344CB8AC3E}">
        <p14:creationId xmlns:p14="http://schemas.microsoft.com/office/powerpoint/2010/main" val="207092304"/>
      </p:ext>
    </p:extLst>
  </p:cSld>
  <p:clrMapOvr>
    <a:masterClrMapping/>
  </p:clrMapOvr>
  <p:transition spd="slow" advClick="0" advTm="0">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1F9A97D1-8476-4324-A718-61A581150463}" type="datetimeFigureOut">
              <a:rPr lang="en-US"/>
              <a:pPr>
                <a:defRPr/>
              </a:pPr>
              <a:t>11/16/2024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A9ED849F-737E-48D9-8EC1-8E663B8BD297}" type="slidenum">
              <a:rPr lang="en-US"/>
              <a:pPr>
                <a:defRPr/>
              </a:pPr>
              <a:t>‹#›</a:t>
            </a:fld>
            <a:endParaRPr lang="en-US"/>
          </a:p>
        </p:txBody>
      </p:sp>
    </p:spTree>
    <p:extLst>
      <p:ext uri="{BB962C8B-B14F-4D97-AF65-F5344CB8AC3E}">
        <p14:creationId xmlns:p14="http://schemas.microsoft.com/office/powerpoint/2010/main" val="22328491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40F5F660-4139-4470-BC0D-D2CD94FFBA9B}" type="datetimeFigureOut">
              <a:rPr lang="en-US"/>
              <a:pPr>
                <a:defRPr/>
              </a:pPr>
              <a:t>11/16/2024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13E8AEB5-F98B-4BF2-B50A-3CCC500CCC4D}" type="slidenum">
              <a:rPr lang="en-US"/>
              <a:pPr>
                <a:defRPr/>
              </a:pPr>
              <a:t>‹#›</a:t>
            </a:fld>
            <a:endParaRPr lang="en-US"/>
          </a:p>
        </p:txBody>
      </p:sp>
    </p:spTree>
    <p:extLst>
      <p:ext uri="{BB962C8B-B14F-4D97-AF65-F5344CB8AC3E}">
        <p14:creationId xmlns:p14="http://schemas.microsoft.com/office/powerpoint/2010/main" val="19786180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7CDBA2A4-E5D0-4DE3-946F-939C834295E2}" type="datetimeFigureOut">
              <a:rPr lang="en-US"/>
              <a:pPr>
                <a:defRPr/>
              </a:pPr>
              <a:t>11/16/2024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1DC6D009-9582-4684-89E7-436A3A34A356}" type="slidenum">
              <a:rPr lang="en-US"/>
              <a:pPr>
                <a:defRPr/>
              </a:pPr>
              <a:t>‹#›</a:t>
            </a:fld>
            <a:endParaRPr lang="en-US"/>
          </a:p>
        </p:txBody>
      </p:sp>
    </p:spTree>
    <p:extLst>
      <p:ext uri="{BB962C8B-B14F-4D97-AF65-F5344CB8AC3E}">
        <p14:creationId xmlns:p14="http://schemas.microsoft.com/office/powerpoint/2010/main" val="6378712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0DA574D1-8630-4988-A4A5-1E7E30B2C320}" type="datetimeFigureOut">
              <a:rPr lang="en-US"/>
              <a:pPr>
                <a:defRPr/>
              </a:pPr>
              <a:t>11/16/2024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015905A4-A892-4C3A-A4F4-D1369B6AECC3}" type="slidenum">
              <a:rPr lang="en-US"/>
              <a:pPr>
                <a:defRPr/>
              </a:pPr>
              <a:t>‹#›</a:t>
            </a:fld>
            <a:endParaRPr lang="en-US"/>
          </a:p>
        </p:txBody>
      </p:sp>
    </p:spTree>
    <p:extLst>
      <p:ext uri="{BB962C8B-B14F-4D97-AF65-F5344CB8AC3E}">
        <p14:creationId xmlns:p14="http://schemas.microsoft.com/office/powerpoint/2010/main" val="37620604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59A9F3B0-E115-4BEC-964F-B390FFB9AC48}" type="datetimeFigureOut">
              <a:rPr lang="en-US"/>
              <a:pPr>
                <a:defRPr/>
              </a:pPr>
              <a:t>11/16/2024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9F5A843F-B2E7-4744-9068-8C8BCA50A242}" type="slidenum">
              <a:rPr lang="en-US"/>
              <a:pPr>
                <a:defRPr/>
              </a:pPr>
              <a:t>‹#›</a:t>
            </a:fld>
            <a:endParaRPr lang="en-US"/>
          </a:p>
        </p:txBody>
      </p:sp>
    </p:spTree>
    <p:extLst>
      <p:ext uri="{BB962C8B-B14F-4D97-AF65-F5344CB8AC3E}">
        <p14:creationId xmlns:p14="http://schemas.microsoft.com/office/powerpoint/2010/main" val="36513057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86"/>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NikoshBAN"/>
                <a:cs typeface="+mn-cs"/>
              </a:defRPr>
            </a:lvl1pPr>
          </a:lstStyle>
          <a:p>
            <a:pPr>
              <a:defRPr/>
            </a:pPr>
            <a:fld id="{8647D952-1AF2-447E-90A5-23C7DB600EE3}" type="datetimeFigureOut">
              <a:rPr lang="en-US"/>
              <a:pPr>
                <a:defRPr/>
              </a:pPr>
              <a:t>11/16/2024</a:t>
            </a:fld>
            <a:endParaRPr lang="en-US"/>
          </a:p>
        </p:txBody>
      </p:sp>
      <p:sp>
        <p:nvSpPr>
          <p:cNvPr id="5" name="Footer Placeholder 4"/>
          <p:cNvSpPr>
            <a:spLocks noGrp="1"/>
          </p:cNvSpPr>
          <p:nvPr>
            <p:ph type="ftr" sz="quarter" idx="3"/>
          </p:nvPr>
        </p:nvSpPr>
        <p:spPr>
          <a:xfrm>
            <a:off x="3124200" y="6356386"/>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NikoshBAN"/>
                <a:cs typeface="+mn-cs"/>
              </a:defRPr>
            </a:lvl1pPr>
          </a:lstStyle>
          <a:p>
            <a:pPr>
              <a:defRPr/>
            </a:pPr>
            <a:endParaRPr lang="en-US"/>
          </a:p>
        </p:txBody>
      </p:sp>
      <p:sp>
        <p:nvSpPr>
          <p:cNvPr id="6" name="Slide Number Placeholder 5"/>
          <p:cNvSpPr>
            <a:spLocks noGrp="1"/>
          </p:cNvSpPr>
          <p:nvPr>
            <p:ph type="sldNum" sz="quarter" idx="4"/>
          </p:nvPr>
        </p:nvSpPr>
        <p:spPr>
          <a:xfrm>
            <a:off x="6553200" y="6356386"/>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NikoshBAN"/>
                <a:cs typeface="+mn-cs"/>
              </a:defRPr>
            </a:lvl1pPr>
          </a:lstStyle>
          <a:p>
            <a:pPr>
              <a:defRPr/>
            </a:pPr>
            <a:fld id="{90EC6E0F-FE39-4440-A346-1558E1B7F197}" type="slidenum">
              <a:rPr lang="en-US"/>
              <a:pPr>
                <a:defRPr/>
              </a:pPr>
              <a:t>‹#›</a:t>
            </a:fld>
            <a:endParaRPr lang="en-US"/>
          </a:p>
        </p:txBody>
      </p:sp>
    </p:spTree>
    <p:extLst>
      <p:ext uri="{BB962C8B-B14F-4D97-AF65-F5344CB8AC3E}">
        <p14:creationId xmlns:p14="http://schemas.microsoft.com/office/powerpoint/2010/main" val="728319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NikoshBAN" pitchFamily="2" charset="0"/>
        </a:defRPr>
      </a:lvl2pPr>
      <a:lvl3pPr algn="ctr" rtl="0" eaLnBrk="0" fontAlgn="base" hangingPunct="0">
        <a:spcBef>
          <a:spcPct val="0"/>
        </a:spcBef>
        <a:spcAft>
          <a:spcPct val="0"/>
        </a:spcAft>
        <a:defRPr sz="4400">
          <a:solidFill>
            <a:schemeClr val="tx1"/>
          </a:solidFill>
          <a:latin typeface="NikoshBAN" pitchFamily="2" charset="0"/>
        </a:defRPr>
      </a:lvl3pPr>
      <a:lvl4pPr algn="ctr" rtl="0" eaLnBrk="0" fontAlgn="base" hangingPunct="0">
        <a:spcBef>
          <a:spcPct val="0"/>
        </a:spcBef>
        <a:spcAft>
          <a:spcPct val="0"/>
        </a:spcAft>
        <a:defRPr sz="4400">
          <a:solidFill>
            <a:schemeClr val="tx1"/>
          </a:solidFill>
          <a:latin typeface="NikoshBAN" pitchFamily="2" charset="0"/>
        </a:defRPr>
      </a:lvl4pPr>
      <a:lvl5pPr algn="ctr" rtl="0" eaLnBrk="0" fontAlgn="base" hangingPunct="0">
        <a:spcBef>
          <a:spcPct val="0"/>
        </a:spcBef>
        <a:spcAft>
          <a:spcPct val="0"/>
        </a:spcAft>
        <a:defRPr sz="4400">
          <a:solidFill>
            <a:schemeClr val="tx1"/>
          </a:solidFill>
          <a:latin typeface="NikoshBAN" pitchFamily="2" charset="0"/>
        </a:defRPr>
      </a:lvl5pPr>
      <a:lvl6pPr marL="457200" algn="ctr" rtl="0" fontAlgn="base">
        <a:spcBef>
          <a:spcPct val="0"/>
        </a:spcBef>
        <a:spcAft>
          <a:spcPct val="0"/>
        </a:spcAft>
        <a:defRPr sz="4400">
          <a:solidFill>
            <a:schemeClr val="tx1"/>
          </a:solidFill>
          <a:latin typeface="NikoshBAN" pitchFamily="2" charset="0"/>
        </a:defRPr>
      </a:lvl6pPr>
      <a:lvl7pPr marL="914400" algn="ctr" rtl="0" fontAlgn="base">
        <a:spcBef>
          <a:spcPct val="0"/>
        </a:spcBef>
        <a:spcAft>
          <a:spcPct val="0"/>
        </a:spcAft>
        <a:defRPr sz="4400">
          <a:solidFill>
            <a:schemeClr val="tx1"/>
          </a:solidFill>
          <a:latin typeface="NikoshBAN" pitchFamily="2" charset="0"/>
        </a:defRPr>
      </a:lvl7pPr>
      <a:lvl8pPr marL="1371600" algn="ctr" rtl="0" fontAlgn="base">
        <a:spcBef>
          <a:spcPct val="0"/>
        </a:spcBef>
        <a:spcAft>
          <a:spcPct val="0"/>
        </a:spcAft>
        <a:defRPr sz="4400">
          <a:solidFill>
            <a:schemeClr val="tx1"/>
          </a:solidFill>
          <a:latin typeface="NikoshBAN" pitchFamily="2" charset="0"/>
        </a:defRPr>
      </a:lvl8pPr>
      <a:lvl9pPr marL="1828800" algn="ctr" rtl="0" fontAlgn="base">
        <a:spcBef>
          <a:spcPct val="0"/>
        </a:spcBef>
        <a:spcAft>
          <a:spcPct val="0"/>
        </a:spcAft>
        <a:defRPr sz="4400">
          <a:solidFill>
            <a:schemeClr val="tx1"/>
          </a:solidFill>
          <a:latin typeface="NikoshBAN" pitchFamily="2"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8A70B-A249-4C9D-B449-CAA8C3BB98CA}" type="datetimeFigureOut">
              <a:rPr lang="en-US" smtClean="0">
                <a:solidFill>
                  <a:prstClr val="black">
                    <a:tint val="75000"/>
                  </a:prstClr>
                </a:solidFill>
              </a:rPr>
              <a:pPr/>
              <a:t>11/16/2024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8EAEC-A08B-4A13-8394-38BDBF7E45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528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3668C609-FC55-436C-861F-50531031EA55}" type="datetimeFigureOut">
              <a:rPr lang="en-US"/>
              <a:pPr>
                <a:defRPr/>
              </a:pPr>
              <a:t>11/16/2024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6533A4F3-6929-4833-8714-4FC10C6FFF36}" type="slidenum">
              <a:rPr lang="en-US" altLang="en-US">
                <a:cs typeface="Arial" pitchFamily="34" charset="0"/>
              </a:rPr>
              <a:pPr fontAlgn="base">
                <a:spcBef>
                  <a:spcPct val="0"/>
                </a:spcBef>
                <a:spcAft>
                  <a:spcPct val="0"/>
                </a:spcAft>
                <a:defRPr/>
              </a:pPr>
              <a:t>‹#›</a:t>
            </a:fld>
            <a:endParaRPr lang="en-US" altLang="en-US">
              <a:cs typeface="Arial" pitchFamily="34" charset="0"/>
            </a:endParaRPr>
          </a:p>
        </p:txBody>
      </p:sp>
    </p:spTree>
    <p:extLst>
      <p:ext uri="{BB962C8B-B14F-4D97-AF65-F5344CB8AC3E}">
        <p14:creationId xmlns:p14="http://schemas.microsoft.com/office/powerpoint/2010/main" val="16591637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ransition spd="slow">
    <p:blinds dir="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3CF5F242-132D-4795-9C32-4926A553084A}" type="datetimeFigureOut">
              <a:rPr lang="en-US"/>
              <a:pPr>
                <a:defRPr/>
              </a:pPr>
              <a:t>11/16/2024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defRPr/>
            </a:pPr>
            <a:fld id="{3694E727-AB3A-4542-81C2-63A60C628319}"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408532910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spd="slow" advClick="0" advTm="0">
    <p:blinds dir="vert"/>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8.wav"/><Relationship Id="rId7" Type="http://schemas.openxmlformats.org/officeDocument/2006/relationships/hyperlink" Target="https://bn.wikipedia.org/w/index.php?title=%E0%A6%B8%E0%A7%8D%E0%A6%95%E0%A7%8D%E0%A6%B0%E0%A7%81&amp;action=edit&amp;redlink=1" TargetMode="External"/><Relationship Id="rId2" Type="http://schemas.microsoft.com/office/2007/relationships/media" Target="../media/media8.wav"/><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10.png"/><Relationship Id="rId2" Type="http://schemas.microsoft.com/office/2007/relationships/media" Target="../media/media9.wav"/><Relationship Id="rId1" Type="http://schemas.openxmlformats.org/officeDocument/2006/relationships/tags" Target="../tags/tag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10.wav"/><Relationship Id="rId7" Type="http://schemas.openxmlformats.org/officeDocument/2006/relationships/image" Target="../media/image16.png"/><Relationship Id="rId2" Type="http://schemas.microsoft.com/office/2007/relationships/media" Target="../media/media10.wav"/><Relationship Id="rId1" Type="http://schemas.openxmlformats.org/officeDocument/2006/relationships/tags" Target="../tags/tag9.xml"/><Relationship Id="rId6" Type="http://schemas.openxmlformats.org/officeDocument/2006/relationships/image" Target="../media/image11.jpg"/><Relationship Id="rId5" Type="http://schemas.openxmlformats.org/officeDocument/2006/relationships/hyperlink" Target="https://bn.wikipedia.org/wiki/%E0%A6%B8%E0%A7%8D%E0%A6%B2%E0%A6%BE%E0%A6%87%E0%A6%A1_%E0%A6%95%E0%A7%8D%E0%A6%AF%E0%A6%BE%E0%A6%B2%E0%A6%BF%E0%A6%AA%E0%A6%BE%E0%A6%B0%E0%A7%8D%E0%A6%B8#.E0.A6.AF.E0.A6.BE.E0.A6.A8.E0.A7.8D.E0.A6.A4.E0.A7.8D.E0.A6.B0.E0.A6.BF.E0.A6.95_.E0.A6.A4.E0.A7.8D.E0.A6.B0.E0.A7.81.E0.A6.9F.E0.A6.BF" TargetMode="External"/><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1.wav"/><Relationship Id="rId7" Type="http://schemas.microsoft.com/office/2007/relationships/hdphoto" Target="../media/hdphoto1.wdp"/><Relationship Id="rId2" Type="http://schemas.microsoft.com/office/2007/relationships/media" Target="../media/media11.wav"/><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1.jpg"/><Relationship Id="rId4"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2.wav"/><Relationship Id="rId7" Type="http://schemas.microsoft.com/office/2007/relationships/hdphoto" Target="../media/hdphoto1.wdp"/><Relationship Id="rId2" Type="http://schemas.microsoft.com/office/2007/relationships/media" Target="../media/media12.wav"/><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1.jpg"/><Relationship Id="rId4"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wav"/><Relationship Id="rId7" Type="http://schemas.microsoft.com/office/2007/relationships/hdphoto" Target="../media/hdphoto1.wdp"/><Relationship Id="rId2" Type="http://schemas.microsoft.com/office/2007/relationships/media" Target="../media/media13.wav"/><Relationship Id="rId1" Type="http://schemas.openxmlformats.org/officeDocument/2006/relationships/tags" Target="../tags/tag12.xml"/><Relationship Id="rId6" Type="http://schemas.openxmlformats.org/officeDocument/2006/relationships/image" Target="../media/image16.png"/><Relationship Id="rId5" Type="http://schemas.openxmlformats.org/officeDocument/2006/relationships/image" Target="../media/image11.jpg"/><Relationship Id="rId4"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14.wav"/><Relationship Id="rId7" Type="http://schemas.openxmlformats.org/officeDocument/2006/relationships/image" Target="../media/image16.png"/><Relationship Id="rId2" Type="http://schemas.microsoft.com/office/2007/relationships/media" Target="../media/media14.wav"/><Relationship Id="rId1" Type="http://schemas.openxmlformats.org/officeDocument/2006/relationships/tags" Target="../tags/tag13.xml"/><Relationship Id="rId6" Type="http://schemas.openxmlformats.org/officeDocument/2006/relationships/image" Target="../media/image11.jpg"/><Relationship Id="rId5" Type="http://schemas.openxmlformats.org/officeDocument/2006/relationships/hyperlink" Target="https://bn.wikipedia.org/wiki/%E0%A6%B8%E0%A7%8D%E0%A6%B2%E0%A6%BE%E0%A6%87%E0%A6%A1_%E0%A6%95%E0%A7%8D%E0%A6%AF%E0%A6%BE%E0%A6%B2%E0%A6%BF%E0%A6%AA%E0%A6%BE%E0%A6%B0%E0%A7%8D%E0%A6%B8#.E0.A6.AD.E0.A6.BE.E0.A6.B0.E0.A7.8D.E0.A6.A8.E0.A6.BF.E0.A6.AF.E0.A6.BC.E0.A6.BE.E0.A6.B0_.E0.A6.A7.E0.A7.8D.E0.A6.B0.E0.A7.81.E0.A6.AC.E0.A6.95" TargetMode="External"/><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5.wav"/><Relationship Id="rId7" Type="http://schemas.microsoft.com/office/2007/relationships/hdphoto" Target="../media/hdphoto1.wdp"/><Relationship Id="rId2" Type="http://schemas.microsoft.com/office/2007/relationships/media" Target="../media/media15.wav"/><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image" Target="../media/image11.jp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6.wav"/><Relationship Id="rId7" Type="http://schemas.microsoft.com/office/2007/relationships/hdphoto" Target="../media/hdphoto1.wdp"/><Relationship Id="rId2" Type="http://schemas.microsoft.com/office/2007/relationships/media" Target="../media/media16.wav"/><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1.jp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17.wav"/><Relationship Id="rId7" Type="http://schemas.openxmlformats.org/officeDocument/2006/relationships/image" Target="../media/image16.png"/><Relationship Id="rId2" Type="http://schemas.openxmlformats.org/officeDocument/2006/relationships/tags" Target="../tags/tag16.xml"/><Relationship Id="rId1" Type="http://schemas.openxmlformats.org/officeDocument/2006/relationships/vmlDrawing" Target="../drawings/vmlDrawing1.vml"/><Relationship Id="rId6" Type="http://schemas.openxmlformats.org/officeDocument/2006/relationships/image" Target="../media/image11.jpg"/><Relationship Id="rId11" Type="http://schemas.openxmlformats.org/officeDocument/2006/relationships/image" Target="../media/image10.png"/><Relationship Id="rId5" Type="http://schemas.openxmlformats.org/officeDocument/2006/relationships/slideLayout" Target="../slideLayouts/slideLayout7.xml"/><Relationship Id="rId10" Type="http://schemas.openxmlformats.org/officeDocument/2006/relationships/image" Target="../media/image17.wmf"/><Relationship Id="rId4" Type="http://schemas.openxmlformats.org/officeDocument/2006/relationships/audio" Target="../media/media17.wav"/><Relationship Id="rId9"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20.xml"/><Relationship Id="rId6" Type="http://schemas.openxmlformats.org/officeDocument/2006/relationships/image" Target="../media/image10.png"/><Relationship Id="rId5" Type="http://schemas.openxmlformats.org/officeDocument/2006/relationships/image" Target="../media/image18.gif"/><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21.xml"/><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3.wav"/><Relationship Id="rId7" Type="http://schemas.openxmlformats.org/officeDocument/2006/relationships/image" Target="../media/image21.gif"/><Relationship Id="rId2" Type="http://schemas.microsoft.com/office/2007/relationships/media" Target="../media/media23.wav"/><Relationship Id="rId1" Type="http://schemas.openxmlformats.org/officeDocument/2006/relationships/tags" Target="../tags/tag2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9.xml"/><Relationship Id="rId7" Type="http://schemas.openxmlformats.org/officeDocument/2006/relationships/image" Target="../media/image25.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11.jp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bn.wikipedia.org/wiki/%E0%A6%B8%E0%A7%8D%E0%A6%B2%E0%A6%BE%E0%A6%87%E0%A6%A1_%E0%A6%95%E0%A7%8D%E0%A6%AF%E0%A6%BE%E0%A6%B2%E0%A6%BF%E0%A6%AA%E0%A6%BE%E0%A6%B0%E0%A7%8D%E0%A6%B8#.E0.A6.AD.E0.A6.BE.E0.A6.B0.E0.A7.8D.E0.A6.A8.E0.A6.BF.E0.A6.AF.E0.A6.BC.E0.A6.BE.E0.A6.B0_.E0.A6.B8.E0.A6.AE.E0.A6.AA.E0.A6.BE.E0.A6.A4.E0.A6.A8" TargetMode="External"/><Relationship Id="rId3" Type="http://schemas.openxmlformats.org/officeDocument/2006/relationships/slideLayout" Target="../slideLayouts/slideLayout7.xml"/><Relationship Id="rId7" Type="http://schemas.openxmlformats.org/officeDocument/2006/relationships/hyperlink" Target="https://bn.wikipedia.org/wiki/%E0%A6%B8%E0%A7%8D%E0%A6%B2%E0%A6%BE%E0%A6%87%E0%A6%A1_%E0%A6%95%E0%A7%8D%E0%A6%AF%E0%A6%BE%E0%A6%B2%E0%A6%BF%E0%A6%AA%E0%A6%BE%E0%A6%B0%E0%A7%8D%E0%A6%B8#.E0.A6.AA.E0.A7.8D.E0.A6.B0.E0.A6.A7.E0.A6.BE.E0.A6.A8_.E0.A6.B8.E0.A7.8D.E0.A6.95.E0.A7.87.E0.A6.B2_.E0.A6.AA.E0.A6.BE.E0.A6.A0" TargetMode="Externa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hyperlink" Target="https://bn.wikipedia.org/wiki/%E0%A6%B8%E0%A7%8D%E0%A6%B2%E0%A6%BE%E0%A6%87%E0%A6%A1_%E0%A6%95%E0%A7%8D%E0%A6%AF%E0%A6%BE%E0%A6%B2%E0%A6%BF%E0%A6%AA%E0%A6%BE%E0%A6%B0%E0%A7%8D%E0%A6%B8#.E0.A6.AD.E0.A6.BE.E0.A6.B0.E0.A7.8D.E0.A6.A8.E0.A6.BF.E0.A6.AF.E0.A6.BC.E0.A6.BE.E0.A6.B0_.E0.A6.A7.E0.A7.8D.E0.A6.B0.E0.A7.81.E0.A6.AC.E0.A6.95" TargetMode="External"/><Relationship Id="rId11" Type="http://schemas.openxmlformats.org/officeDocument/2006/relationships/image" Target="../media/image10.png"/><Relationship Id="rId5" Type="http://schemas.openxmlformats.org/officeDocument/2006/relationships/hyperlink" Target="https://bn.wikipedia.org/wiki/%E0%A6%B8%E0%A7%8D%E0%A6%B2%E0%A6%BE%E0%A6%87%E0%A6%A1_%E0%A6%95%E0%A7%8D%E0%A6%AF%E0%A6%BE%E0%A6%B2%E0%A6%BF%E0%A6%AA%E0%A6%BE%E0%A6%B0%E0%A7%8D%E0%A6%B8#.E0.A6.97.E0.A6.A0.E0.A6.A8" TargetMode="External"/><Relationship Id="rId10" Type="http://schemas.openxmlformats.org/officeDocument/2006/relationships/hyperlink" Target="https://bn.wikipedia.org/wiki/%E0%A6%B8%E0%A7%8D%E0%A6%B2%E0%A6%BE%E0%A6%87%E0%A6%A1_%E0%A6%95%E0%A7%8D%E0%A6%AF%E0%A6%BE%E0%A6%B2%E0%A6%BF%E0%A6%AA%E0%A6%BE%E0%A6%B0%E0%A7%8D%E0%A6%B8#.E0.A6.AC.E0.A6.B8.E0.A7.8D.E0.A6.A4.E0.A7.81.E0.A6.B0_.E0.A6.A6.E0.A7.88.E0.A6.B0.E0.A7.8D.E0.A6.98.E0.A7.8D.E0.A6.AF_.E0.A6.A8.E0.A6.BF.E0.A6.B0.E0.A7.8D.E0.A6.A3.E0.A6.AF.E0.A6.BC_.E0.A6.B8.E0.A7.82.E0.A6.A4.E0.A7.8D.E0.A6.B0" TargetMode="External"/><Relationship Id="rId4" Type="http://schemas.openxmlformats.org/officeDocument/2006/relationships/hyperlink" Target="https://bn.wikipedia.org/wiki/%E0%A6%B8%E0%A7%8D%E0%A6%B2%E0%A6%BE%E0%A6%87%E0%A6%A1_%E0%A6%95%E0%A7%8D%E0%A6%AF%E0%A6%BE%E0%A6%B2%E0%A6%BF%E0%A6%AA%E0%A6%BE%E0%A6%B0%E0%A7%8D%E0%A6%B8#.E0.A6.87.E0.A6.A4.E0.A6.BF.E0.A6.B9.E0.A6.BE.E0.A6.B8" TargetMode="External"/><Relationship Id="rId9" Type="http://schemas.openxmlformats.org/officeDocument/2006/relationships/hyperlink" Target="https://bn.wikipedia.org/wiki/%E0%A6%B8%E0%A7%8D%E0%A6%B2%E0%A6%BE%E0%A6%87%E0%A6%A1_%E0%A6%95%E0%A7%8D%E0%A6%AF%E0%A6%BE%E0%A6%B2%E0%A6%BF%E0%A6%AA%E0%A6%BE%E0%A6%B0%E0%A7%8D%E0%A6%B8#.E0.A6.AF.E0.A6.BE.E0.A6.A8.E0.A7.8D.E0.A6.A4.E0.A7.8D.E0.A6.B0.E0.A6.BF.E0.A6.95_.E0.A6.A4.E0.A7.8D.E0.A6.B0.E0.A7.81.E0.A6.9F.E0.A6.BF" TargetMode="External"/></Relationships>
</file>

<file path=ppt/slides/_rels/slide8.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bn.wikipedia.org/wiki/%E0%A6%AF%E0%A6%A8%E0%A7%8D%E0%A6%A4%E0%A7%8D%E0%A6%B0_%E0%A6%AA%E0%A7%8D%E0%A6%B0%E0%A6%95%E0%A7%8C%E0%A6%B6%E0%A6%B2" TargetMode="External"/><Relationship Id="rId3" Type="http://schemas.openxmlformats.org/officeDocument/2006/relationships/audio" Target="../media/media7.wav"/><Relationship Id="rId7" Type="http://schemas.openxmlformats.org/officeDocument/2006/relationships/hyperlink" Target="https://bn.wikipedia.org/w/index.php?title=%E0%A6%AD%E0%A6%BE%E0%A6%B0%E0%A7%8D%E0%A6%A8%E0%A6%BF%E0%A6%AF%E0%A6%BC%E0%A6%BE%E0%A6%B0&amp;action=edit&amp;redlink=1" TargetMode="External"/><Relationship Id="rId2" Type="http://schemas.microsoft.com/office/2007/relationships/media" Target="../media/media7.wav"/><Relationship Id="rId1" Type="http://schemas.openxmlformats.org/officeDocument/2006/relationships/tags" Target="../tags/tag6.xml"/><Relationship Id="rId6" Type="http://schemas.openxmlformats.org/officeDocument/2006/relationships/hyperlink" Target="https://bn.wikipedia.org/w/index.php?title=%E0%A6%AD%E0%A6%BE%E0%A6%B0%E0%A7%8D%E0%A6%A8%E0%A6%BF%E0%A6%AF%E0%A6%BC%E0%A6%BE%E0%A6%B0_%E0%A6%AA%E0%A6%A6%E0%A7%8D%E0%A6%A7%E0%A6%A4%E0%A6%BF&amp;action=edit&amp;redlink=1" TargetMode="External"/><Relationship Id="rId11" Type="http://schemas.openxmlformats.org/officeDocument/2006/relationships/image" Target="../media/image10.png"/><Relationship Id="rId5" Type="http://schemas.openxmlformats.org/officeDocument/2006/relationships/hyperlink" Target="https://bn.wikipedia.org/wiki/%E0%A6%AA%E0%A6%B0%E0%A6%BF%E0%A6%AE%E0%A6%BE%E0%A6%AA" TargetMode="External"/><Relationship Id="rId10" Type="http://schemas.openxmlformats.org/officeDocument/2006/relationships/image" Target="../media/image12.jpeg"/><Relationship Id="rId4" Type="http://schemas.openxmlformats.org/officeDocument/2006/relationships/slideLayout" Target="../slideLayouts/slideLayout7.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inbow.jpg"/>
          <p:cNvPicPr>
            <a:picLocks noChangeAspect="1"/>
          </p:cNvPicPr>
          <p:nvPr/>
        </p:nvPicPr>
        <p:blipFill>
          <a:blip r:embed="rId2"/>
          <a:stretch>
            <a:fillRect/>
          </a:stretch>
        </p:blipFill>
        <p:spPr>
          <a:xfrm>
            <a:off x="0" y="0"/>
            <a:ext cx="9144000" cy="6858000"/>
          </a:xfrm>
          <a:prstGeom prst="rect">
            <a:avLst/>
          </a:prstGeom>
        </p:spPr>
      </p:pic>
      <p:sp>
        <p:nvSpPr>
          <p:cNvPr id="5" name="Rounded Rectangular Callout 4"/>
          <p:cNvSpPr/>
          <p:nvPr/>
        </p:nvSpPr>
        <p:spPr>
          <a:xfrm>
            <a:off x="3764633" y="3651266"/>
            <a:ext cx="4400551" cy="1244199"/>
          </a:xfrm>
          <a:prstGeom prst="wedgeRoundRectCallout">
            <a:avLst>
              <a:gd name="adj1" fmla="val -44370"/>
              <a:gd name="adj2" fmla="val -125251"/>
              <a:gd name="adj3" fmla="val 16667"/>
            </a:avLst>
          </a:prstGeom>
          <a:noFill/>
          <a:ln w="101600" cap="sq" cmpd="dbl" algn="ctr">
            <a:solidFill>
              <a:srgbClr val="0000FF"/>
            </a:solidFill>
            <a:prstDash val="solid"/>
            <a:miter lim="800000"/>
          </a:ln>
          <a:effectLst>
            <a:outerShdw blurRad="40000" dist="23000" dir="5400000" rotWithShape="0">
              <a:srgbClr val="000000">
                <a:alpha val="35000"/>
              </a:srgbClr>
            </a:outerShdw>
          </a:effectLst>
        </p:spPr>
        <p:txBody>
          <a:bodyPr rtlCol="0" anchor="ctr"/>
          <a:lstStyle/>
          <a:p>
            <a:pPr algn="ctr" defTabSz="914124">
              <a:defRPr/>
            </a:pPr>
            <a:endParaRPr lang="en-US" sz="3000" b="1" kern="0" dirty="0" smtClean="0">
              <a:solidFill>
                <a:prstClr val="black"/>
              </a:solidFill>
              <a:latin typeface="Book Antiqua" pitchFamily="18" charset="0"/>
            </a:endParaRPr>
          </a:p>
        </p:txBody>
      </p:sp>
      <p:sp>
        <p:nvSpPr>
          <p:cNvPr id="7" name="TextBox 6"/>
          <p:cNvSpPr txBox="1"/>
          <p:nvPr/>
        </p:nvSpPr>
        <p:spPr>
          <a:xfrm>
            <a:off x="4019550" y="3733800"/>
            <a:ext cx="3810000" cy="1092232"/>
          </a:xfrm>
          <a:prstGeom prst="rect">
            <a:avLst/>
          </a:prstGeom>
          <a:noFill/>
        </p:spPr>
        <p:txBody>
          <a:bodyPr wrap="square" rtlCol="0">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914124"/>
            <a:r>
              <a:rPr lang="bn-IN" sz="1400" b="1" dirty="0" smtClean="0">
                <a:ln w="11430"/>
                <a:blipFill dpi="0" rotWithShape="1">
                  <a:blip r:embed="rId3">
                    <a:extLst>
                      <a:ext uri="{28A0092B-C50C-407E-A947-70E740481C1C}">
                        <a14:useLocalDpi xmlns:a14="http://schemas.microsoft.com/office/drawing/2010/main" val="0"/>
                      </a:ext>
                    </a:extLst>
                  </a:blip>
                  <a:srcRect/>
                  <a:stretch>
                    <a:fillRect/>
                  </a:stretch>
                </a:blipFill>
                <a:effectLst>
                  <a:outerShdw blurRad="50800" dist="39000" dir="5460000" algn="tl">
                    <a:srgbClr val="000000">
                      <a:alpha val="38000"/>
                    </a:srgbClr>
                  </a:outerShdw>
                </a:effectLst>
                <a:latin typeface="NikoshBAN" pitchFamily="2" charset="0"/>
                <a:cs typeface="NikoshBAN" pitchFamily="2" charset="0"/>
              </a:rPr>
              <a:t>স্বাগতম</a:t>
            </a:r>
            <a:endParaRPr lang="en-US" sz="1400" b="1" dirty="0">
              <a:ln w="11430"/>
              <a:blipFill dpi="0" rotWithShape="1">
                <a:blip r:embed="rId3">
                  <a:extLst>
                    <a:ext uri="{28A0092B-C50C-407E-A947-70E740481C1C}">
                      <a14:useLocalDpi xmlns:a14="http://schemas.microsoft.com/office/drawing/2010/main" val="0"/>
                    </a:ext>
                  </a:extLst>
                </a:blip>
                <a:srcRect/>
                <a:stretch>
                  <a:fillRect/>
                </a:stretch>
              </a:blipFill>
              <a:effectLst>
                <a:outerShdw blurRad="50800" dist="39000" dir="5460000" algn="tl">
                  <a:srgbClr val="000000">
                    <a:alpha val="38000"/>
                  </a:srgbClr>
                </a:outerShdw>
              </a:effectLst>
              <a:latin typeface="NikoshBAN" pitchFamily="2" charset="0"/>
              <a:cs typeface="NikoshBAN" pitchFamily="2"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624">
            <a:off x="1086935" y="669747"/>
            <a:ext cx="3948810" cy="3196683"/>
          </a:xfrm>
          <a:prstGeom prst="rect">
            <a:avLst/>
          </a:prstGeom>
        </p:spPr>
      </p:pic>
      <p:sp>
        <p:nvSpPr>
          <p:cNvPr id="9" name="TextBox 8"/>
          <p:cNvSpPr txBox="1"/>
          <p:nvPr/>
        </p:nvSpPr>
        <p:spPr>
          <a:xfrm>
            <a:off x="2971800" y="304800"/>
            <a:ext cx="3505200" cy="830997"/>
          </a:xfrm>
          <a:prstGeom prst="rect">
            <a:avLst/>
          </a:prstGeom>
          <a:noFill/>
        </p:spPr>
        <p:txBody>
          <a:bodyPr wrap="square" rtlCol="0">
            <a:spAutoFit/>
          </a:bodyPr>
          <a:lstStyle/>
          <a:p>
            <a:r>
              <a:rPr lang="bn-IN" sz="4800" b="1" dirty="0" smtClean="0">
                <a:ln w="18000">
                  <a:solidFill>
                    <a:srgbClr val="FF0000"/>
                  </a:solidFill>
                  <a:prstDash val="solid"/>
                  <a:miter lim="800000"/>
                </a:ln>
                <a:solidFill>
                  <a:srgbClr val="FFFF00"/>
                </a:solidFill>
                <a:effectLst>
                  <a:outerShdw blurRad="25500" dist="23000" dir="7020000" algn="tl">
                    <a:srgbClr val="000000">
                      <a:alpha val="50000"/>
                    </a:srgbClr>
                  </a:outerShdw>
                </a:effectLst>
                <a:latin typeface="NikoshBAN" pitchFamily="2" charset="0"/>
                <a:cs typeface="NikoshBAN" pitchFamily="2" charset="0"/>
              </a:rPr>
              <a:t>সবাইকে শুভেচ্ছা </a:t>
            </a:r>
            <a:endParaRPr lang="en-US" sz="4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1322140524"/>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2" presetClass="emph" presetSubtype="0" repeatCount="indefinite" fill="hold" grpId="1" nodeType="afterEffect">
                                  <p:stCondLst>
                                    <p:cond delay="0"/>
                                  </p:stCondLst>
                                  <p:childTnLst>
                                    <p:animClr clrSpc="hsl" dir="cw">
                                      <p:cBhvr override="childStyle">
                                        <p:cTn id="10" dur="500" fill="hold"/>
                                        <p:tgtEl>
                                          <p:spTgt spid="9"/>
                                        </p:tgtEl>
                                        <p:attrNameLst>
                                          <p:attrName>style.color</p:attrName>
                                        </p:attrNameLst>
                                      </p:cBhvr>
                                      <p:by>
                                        <p:hsl h="-7200000" s="0" l="0"/>
                                      </p:by>
                                    </p:animClr>
                                    <p:animClr clrSpc="hsl" dir="cw">
                                      <p:cBhvr>
                                        <p:cTn id="11" dur="500" fill="hold"/>
                                        <p:tgtEl>
                                          <p:spTgt spid="9"/>
                                        </p:tgtEl>
                                        <p:attrNameLst>
                                          <p:attrName>fillcolor</p:attrName>
                                        </p:attrNameLst>
                                      </p:cBhvr>
                                      <p:by>
                                        <p:hsl h="-7200000" s="0" l="0"/>
                                      </p:by>
                                    </p:animClr>
                                    <p:animClr clrSpc="hsl" dir="cw">
                                      <p:cBhvr>
                                        <p:cTn id="12" dur="500" fill="hold"/>
                                        <p:tgtEl>
                                          <p:spTgt spid="9"/>
                                        </p:tgtEl>
                                        <p:attrNameLst>
                                          <p:attrName>stroke.color</p:attrName>
                                        </p:attrNameLst>
                                      </p:cBhvr>
                                      <p:by>
                                        <p:hsl h="-7200000" s="0" l="0"/>
                                      </p:by>
                                    </p:animClr>
                                    <p:set>
                                      <p:cBhvr>
                                        <p:cTn id="13" dur="500" fill="hold"/>
                                        <p:tgtEl>
                                          <p:spTgt spid="9"/>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3000" fill="hold"/>
                                        <p:tgtEl>
                                          <p:spTgt spid="8"/>
                                        </p:tgtEl>
                                        <p:attrNameLst>
                                          <p:attrName>ppt_x</p:attrName>
                                        </p:attrNameLst>
                                      </p:cBhvr>
                                      <p:tavLst>
                                        <p:tav tm="0">
                                          <p:val>
                                            <p:strVal val="0-#ppt_w/2"/>
                                          </p:val>
                                        </p:tav>
                                        <p:tav tm="100000">
                                          <p:val>
                                            <p:strVal val="#ppt_x"/>
                                          </p:val>
                                        </p:tav>
                                      </p:tavLst>
                                    </p:anim>
                                    <p:anim calcmode="lin" valueType="num">
                                      <p:cBhvr additive="base">
                                        <p:cTn id="19" dur="3000" fill="hold"/>
                                        <p:tgtEl>
                                          <p:spTgt spid="8"/>
                                        </p:tgtEl>
                                        <p:attrNameLst>
                                          <p:attrName>ppt_y</p:attrName>
                                        </p:attrNameLst>
                                      </p:cBhvr>
                                      <p:tavLst>
                                        <p:tav tm="0">
                                          <p:val>
                                            <p:strVal val="0-#ppt_h/2"/>
                                          </p:val>
                                        </p:tav>
                                        <p:tav tm="100000">
                                          <p:val>
                                            <p:strVal val="#ppt_y"/>
                                          </p:val>
                                        </p:tav>
                                      </p:tavLst>
                                    </p:anim>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2000"/>
                                        <p:tgtEl>
                                          <p:spTgt spid="5"/>
                                        </p:tgtEl>
                                      </p:cBhvr>
                                    </p:animEffect>
                                  </p:childTnLst>
                                </p:cTn>
                              </p:par>
                            </p:childTnLst>
                          </p:cTn>
                        </p:par>
                        <p:par>
                          <p:cTn id="24" fill="hold">
                            <p:stCondLst>
                              <p:cond delay="5000"/>
                            </p:stCondLst>
                            <p:childTnLst>
                              <p:par>
                                <p:cTn id="25" presetID="2" presetClass="entr" presetSubtype="12" fill="hold" grpId="0" nodeType="afterEffect">
                                  <p:stCondLst>
                                    <p:cond delay="0"/>
                                  </p:stCondLst>
                                  <p:iterate type="lt">
                                    <p:tmPct val="30000"/>
                                  </p:iterate>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0-#ppt_w/2"/>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0993"/>
            <a:ext cx="9144000" cy="3250407"/>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17665" r="36800" b="20060"/>
          <a:stretch/>
        </p:blipFill>
        <p:spPr>
          <a:xfrm rot="16200000">
            <a:off x="6214750" y="2156709"/>
            <a:ext cx="993357" cy="592332"/>
          </a:xfrm>
          <a:prstGeom prst="rect">
            <a:avLst/>
          </a:prstGeom>
        </p:spPr>
      </p:pic>
      <p:sp>
        <p:nvSpPr>
          <p:cNvPr id="3" name="Rectangle 2"/>
          <p:cNvSpPr/>
          <p:nvPr/>
        </p:nvSpPr>
        <p:spPr>
          <a:xfrm>
            <a:off x="5334000" y="2949554"/>
            <a:ext cx="3810000" cy="1323439"/>
          </a:xfrm>
          <a:prstGeom prst="rect">
            <a:avLst/>
          </a:prstGeom>
        </p:spPr>
        <p:txBody>
          <a:bodyPr wrap="square">
            <a:spAutoFit/>
          </a:bodyPr>
          <a:lstStyle/>
          <a:p>
            <a:r>
              <a:rPr lang="as-IN" sz="2000" dirty="0"/>
              <a:t>একটি ধাতুর তৈরি আয়তকার দণ্ডের ওপর নির্দিষ্ট এককের দাগ কেটে স্লাইড ক্যালিপার্সের প্রধান স্কেল তৈরি করা হয়। </a:t>
            </a:r>
            <a:endParaRPr lang="en-US" sz="2000" dirty="0"/>
          </a:p>
        </p:txBody>
      </p:sp>
      <p:sp>
        <p:nvSpPr>
          <p:cNvPr id="5" name="Rectangle 4"/>
          <p:cNvSpPr/>
          <p:nvPr/>
        </p:nvSpPr>
        <p:spPr>
          <a:xfrm>
            <a:off x="152400" y="3687473"/>
            <a:ext cx="5181600" cy="1754326"/>
          </a:xfrm>
          <a:prstGeom prst="rect">
            <a:avLst/>
          </a:prstGeom>
        </p:spPr>
        <p:txBody>
          <a:bodyPr wrap="square">
            <a:spAutoFit/>
          </a:bodyPr>
          <a:lstStyle/>
          <a:p>
            <a:r>
              <a:rPr lang="bn-IN" dirty="0" smtClean="0"/>
              <a:t> </a:t>
            </a:r>
            <a:r>
              <a:rPr lang="bn-IN" dirty="0"/>
              <a:t>প্রধান স্কেলের গায়ে চোয়াল যুক্ত একটি ভার্নিয়ার স্কেল পরানো থাকে। এ ভার্নিয়ার স্কেলটি প্রধান স্কেলের ওপর সামনে-পেছনে সরানো যায়</a:t>
            </a:r>
            <a:r>
              <a:rPr lang="bn-IN" dirty="0" smtClean="0"/>
              <a:t>।</a:t>
            </a:r>
            <a:r>
              <a:rPr lang="en-US" dirty="0" smtClean="0"/>
              <a:t>এ  </a:t>
            </a:r>
            <a:r>
              <a:rPr lang="bn-IN" dirty="0" smtClean="0"/>
              <a:t>স্কেলের </a:t>
            </a:r>
            <a:r>
              <a:rPr lang="bn-IN" dirty="0"/>
              <a:t>সাথে আবার একটি </a:t>
            </a:r>
            <a:r>
              <a:rPr lang="bn-IN" dirty="0">
                <a:hlinkClick r:id="rId7" tooltip="স্ক্রু (পাতার অস্তিত্ব নেই)"/>
              </a:rPr>
              <a:t>স্ক্রু</a:t>
            </a:r>
            <a:r>
              <a:rPr lang="bn-IN" dirty="0"/>
              <a:t> সংযুক্ত আছে যার সাহায্যে স্কেলটিকে প্রধান স্কেলের যে কোন স্থানে আটকিয়ে রাখা যায়।</a:t>
            </a:r>
          </a:p>
          <a:p>
            <a:endParaRPr lang="en-US" dirty="0"/>
          </a:p>
        </p:txBody>
      </p:sp>
      <p:sp>
        <p:nvSpPr>
          <p:cNvPr id="2" name="Rectangle 1"/>
          <p:cNvSpPr/>
          <p:nvPr/>
        </p:nvSpPr>
        <p:spPr>
          <a:xfrm>
            <a:off x="3276600" y="248155"/>
            <a:ext cx="5105399"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IN"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স্লাইড ক্যালিপার্সের গঠন</a:t>
            </a:r>
            <a:endParaRPr lang="bn-IN"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8116784"/>
      </p:ext>
    </p:extLst>
  </p:cSld>
  <p:clrMapOvr>
    <a:masterClrMapping/>
  </p:clrMapOvr>
  <mc:AlternateContent xmlns:mc="http://schemas.openxmlformats.org/markup-compatibility/2006" xmlns:p14="http://schemas.microsoft.com/office/powerpoint/2010/main">
    <mc:Choice Requires="p14">
      <p:transition spd="slow" p14:dur="1600" advTm="104255">
        <p14:prism isInverted="1"/>
      </p:transition>
    </mc:Choice>
    <mc:Fallback xmlns="">
      <p:transition spd="slow" advTm="1042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par>
                          <p:cTn id="20" fill="hold">
                            <p:stCondLst>
                              <p:cond delay="2000"/>
                            </p:stCondLst>
                            <p:childTnLst>
                              <p:par>
                                <p:cTn id="21" presetID="63" presetClass="path" presetSubtype="0" repeatCount="indefinite" autoRev="1" fill="hold" nodeType="afterEffect">
                                  <p:stCondLst>
                                    <p:cond delay="0"/>
                                  </p:stCondLst>
                                  <p:endCondLst>
                                    <p:cond evt="onNext" delay="0">
                                      <p:tgtEl>
                                        <p:sldTgt/>
                                      </p:tgtEl>
                                    </p:cond>
                                  </p:endCondLst>
                                  <p:childTnLst>
                                    <p:animMotion origin="layout" path="M -0.18195 -0.0132 L 0.06805 -0.0132 " pathEditMode="fixed" rAng="0" ptsTypes="AA">
                                      <p:cBhvr>
                                        <p:cTn id="22" dur="2000" fill="hold"/>
                                        <p:tgtEl>
                                          <p:spTgt spid="6"/>
                                        </p:tgtEl>
                                        <p:attrNameLst>
                                          <p:attrName>ppt_x</p:attrName>
                                          <p:attrName>ppt_y</p:attrName>
                                        </p:attrNameLst>
                                      </p:cBhvr>
                                      <p:rCtr x="12500" y="0"/>
                                    </p:animMotion>
                                  </p:childTnLst>
                                </p:cTn>
                              </p:par>
                              <p:par>
                                <p:cTn id="23" presetID="22" presetClass="entr" presetSubtype="8" fill="hold" grpId="0" nodeType="withEffect">
                                  <p:stCondLst>
                                    <p:cond delay="0"/>
                                  </p:stCondLst>
                                  <p:iterate type="wd">
                                    <p:tmPct val="30000"/>
                                  </p:iterate>
                                  <p:childTnLst>
                                    <p:set>
                                      <p:cBhvr>
                                        <p:cTn id="24" dur="1" fill="hold">
                                          <p:stCondLst>
                                            <p:cond delay="0"/>
                                          </p:stCondLst>
                                        </p:cTn>
                                        <p:tgtEl>
                                          <p:spTgt spid="3"/>
                                        </p:tgtEl>
                                        <p:attrNameLst>
                                          <p:attrName>style.visibility</p:attrName>
                                        </p:attrNameLst>
                                      </p:cBhvr>
                                      <p:to>
                                        <p:strVal val="visible"/>
                                      </p:to>
                                    </p:set>
                                    <p:animEffect transition="in" filter="wipe(left)">
                                      <p:cBhvr>
                                        <p:cTn id="25" dur="3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fill="hold" nodeType="clickEffect">
                                  <p:stCondLst>
                                    <p:cond delay="0"/>
                                  </p:stCondLst>
                                  <p:childTnLst>
                                    <p:animMotion origin="layout" path="M 0 4.44444E-6 L -0.38333 0.12222 " pathEditMode="relative" rAng="0" ptsTypes="AA">
                                      <p:cBhvr>
                                        <p:cTn id="29" dur="1000" fill="hold"/>
                                        <p:tgtEl>
                                          <p:spTgt spid="6"/>
                                        </p:tgtEl>
                                        <p:attrNameLst>
                                          <p:attrName>ppt_x</p:attrName>
                                          <p:attrName>ppt_y</p:attrName>
                                        </p:attrNameLst>
                                      </p:cBhvr>
                                      <p:rCtr x="-19167" y="6111"/>
                                    </p:animMotion>
                                  </p:childTnLst>
                                </p:cTn>
                              </p:par>
                            </p:childTnLst>
                          </p:cTn>
                        </p:par>
                        <p:par>
                          <p:cTn id="30" fill="hold">
                            <p:stCondLst>
                              <p:cond delay="1000"/>
                            </p:stCondLst>
                            <p:childTnLst>
                              <p:par>
                                <p:cTn id="31" presetID="35" presetClass="path" presetSubtype="0" repeatCount="indefinite" autoRev="1" fill="hold" nodeType="afterEffect">
                                  <p:stCondLst>
                                    <p:cond delay="0"/>
                                  </p:stCondLst>
                                  <p:endCondLst>
                                    <p:cond evt="onNext" delay="0">
                                      <p:tgtEl>
                                        <p:sldTgt/>
                                      </p:tgtEl>
                                    </p:cond>
                                  </p:endCondLst>
                                  <p:childTnLst>
                                    <p:animMotion origin="layout" path="M -0.38125 0.00278 L -0.51389 0.00764 " pathEditMode="relative" rAng="0" ptsTypes="AA">
                                      <p:cBhvr>
                                        <p:cTn id="32" dur="2000" fill="hold"/>
                                        <p:tgtEl>
                                          <p:spTgt spid="6"/>
                                        </p:tgtEl>
                                        <p:attrNameLst>
                                          <p:attrName>ppt_x</p:attrName>
                                          <p:attrName>ppt_y</p:attrName>
                                        </p:attrNameLst>
                                      </p:cBhvr>
                                      <p:rCtr x="-6632" y="231"/>
                                    </p:animMotion>
                                  </p:childTnLst>
                                </p:cTn>
                              </p:par>
                              <p:par>
                                <p:cTn id="33" presetID="22" presetClass="entr" presetSubtype="8" fill="hold" grpId="0" nodeType="withEffect">
                                  <p:stCondLst>
                                    <p:cond delay="0"/>
                                  </p:stCondLst>
                                  <p:iterate type="wd">
                                    <p:tmPct val="30000"/>
                                  </p:iterate>
                                  <p:childTnLst>
                                    <p:set>
                                      <p:cBhvr>
                                        <p:cTn id="34" dur="1" fill="hold">
                                          <p:stCondLst>
                                            <p:cond delay="0"/>
                                          </p:stCondLst>
                                        </p:cTn>
                                        <p:tgtEl>
                                          <p:spTgt spid="5"/>
                                        </p:tgtEl>
                                        <p:attrNameLst>
                                          <p:attrName>style.visibility</p:attrName>
                                        </p:attrNameLst>
                                      </p:cBhvr>
                                      <p:to>
                                        <p:strVal val="visible"/>
                                      </p:to>
                                    </p:set>
                                    <p:animEffect transition="in" filter="wipe(left)">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7"/>
                </p:tgtEl>
              </p:cMediaNode>
            </p:audio>
          </p:childTnLst>
        </p:cTn>
      </p:par>
    </p:tnLst>
    <p:bldLst>
      <p:bldP spid="3" grpId="0"/>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24" y="5572349"/>
            <a:ext cx="8791574" cy="923330"/>
          </a:xfrm>
          <a:prstGeom prst="rect">
            <a:avLst/>
          </a:prstGeom>
        </p:spPr>
        <p:txBody>
          <a:bodyPr wrap="square">
            <a:spAutoFit/>
          </a:bodyPr>
          <a:lstStyle/>
          <a:p>
            <a:endParaRPr lang="bn-IN" dirty="0"/>
          </a:p>
          <a:p>
            <a:r>
              <a:rPr lang="en-US" b="1" dirty="0" smtClean="0">
                <a:solidFill>
                  <a:srgbClr val="FF33CC"/>
                </a:solidFill>
              </a:rPr>
              <a:t>8.</a:t>
            </a:r>
            <a:r>
              <a:rPr lang="bn-IN" b="1" dirty="0" smtClean="0">
                <a:solidFill>
                  <a:srgbClr val="FF33CC"/>
                </a:solidFill>
              </a:rPr>
              <a:t>ভার্নিয়ার </a:t>
            </a:r>
            <a:r>
              <a:rPr lang="bn-IN" b="1" dirty="0">
                <a:solidFill>
                  <a:srgbClr val="FF33CC"/>
                </a:solidFill>
              </a:rPr>
              <a:t>ধারক</a:t>
            </a:r>
            <a:r>
              <a:rPr lang="bn-IN" dirty="0">
                <a:solidFill>
                  <a:srgbClr val="FF33CC"/>
                </a:solidFill>
              </a:rPr>
              <a:t>: </a:t>
            </a:r>
            <a:r>
              <a:rPr lang="bn-IN" dirty="0"/>
              <a:t>এ অংশটি ভার্নিয়ার স্কেলকে প্রধান স্কেলের সাথে আটকে রাখতে ও চলাচল করতে সাহায্য করে।</a:t>
            </a:r>
          </a:p>
        </p:txBody>
      </p:sp>
      <p:sp>
        <p:nvSpPr>
          <p:cNvPr id="3" name="Rectangle 2"/>
          <p:cNvSpPr/>
          <p:nvPr/>
        </p:nvSpPr>
        <p:spPr>
          <a:xfrm>
            <a:off x="3276600" y="228600"/>
            <a:ext cx="4953000" cy="46166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2400" b="1" dirty="0" err="1" smtClean="0">
                <a:ln w="11430"/>
                <a:solidFill>
                  <a:srgbClr val="FF33CC"/>
                </a:solidFill>
                <a:effectLst>
                  <a:outerShdw blurRad="80000" dist="40000" dir="5040000" algn="tl">
                    <a:srgbClr val="000000">
                      <a:alpha val="30000"/>
                    </a:srgbClr>
                  </a:outerShdw>
                </a:effectLst>
              </a:rPr>
              <a:t>স্লাইড</a:t>
            </a:r>
            <a:r>
              <a:rPr lang="bn-IN" sz="2400" b="1" dirty="0" smtClean="0">
                <a:ln w="11430"/>
                <a:solidFill>
                  <a:srgbClr val="FF33CC"/>
                </a:solidFill>
                <a:effectLst>
                  <a:outerShdw blurRad="80000" dist="40000" dir="5040000" algn="tl">
                    <a:srgbClr val="000000">
                      <a:alpha val="30000"/>
                    </a:srgbClr>
                  </a:outerShdw>
                </a:effectLst>
              </a:rPr>
              <a:t> ক্যালি</a:t>
            </a:r>
            <a:r>
              <a:rPr lang="en-US" sz="2400" b="1" dirty="0" err="1" smtClean="0">
                <a:ln w="11430"/>
                <a:solidFill>
                  <a:srgbClr val="FF33CC"/>
                </a:solidFill>
                <a:effectLst>
                  <a:outerShdw blurRad="80000" dist="40000" dir="5040000" algn="tl">
                    <a:srgbClr val="000000">
                      <a:alpha val="30000"/>
                    </a:srgbClr>
                  </a:outerShdw>
                </a:effectLst>
              </a:rPr>
              <a:t>পার্সের</a:t>
            </a:r>
            <a:r>
              <a:rPr lang="bn-IN" sz="2400" b="1" dirty="0" smtClean="0">
                <a:ln w="11430"/>
                <a:solidFill>
                  <a:srgbClr val="FF33CC"/>
                </a:solidFill>
                <a:effectLst>
                  <a:outerShdw blurRad="80000" dist="40000" dir="5040000" algn="tl">
                    <a:srgbClr val="000000">
                      <a:alpha val="30000"/>
                    </a:srgbClr>
                  </a:outerShdw>
                </a:effectLst>
              </a:rPr>
              <a:t> </a:t>
            </a:r>
            <a:r>
              <a:rPr lang="bn-IN" sz="2400" b="1" dirty="0">
                <a:ln w="11430"/>
                <a:solidFill>
                  <a:srgbClr val="FF33CC"/>
                </a:solidFill>
                <a:effectLst>
                  <a:outerShdw blurRad="80000" dist="40000" dir="5040000" algn="tl">
                    <a:srgbClr val="000000">
                      <a:alpha val="30000"/>
                    </a:srgbClr>
                  </a:outerShdw>
                </a:effectLst>
              </a:rPr>
              <a:t>বিভিন্ন অংশ</a:t>
            </a:r>
            <a:endParaRPr lang="en-US" sz="2400" b="1" dirty="0">
              <a:ln w="11430"/>
              <a:solidFill>
                <a:srgbClr val="FF33CC"/>
              </a:solidFill>
              <a:effectLst>
                <a:outerShdw blurRad="80000" dist="40000" dir="5040000" algn="tl">
                  <a:srgbClr val="000000">
                    <a:alpha val="30000"/>
                  </a:srgbClr>
                </a:outerShdw>
              </a:effectLs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287" y="675620"/>
            <a:ext cx="5199529" cy="220980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17665" r="36800" b="20060"/>
          <a:stretch/>
        </p:blipFill>
        <p:spPr>
          <a:xfrm rot="16200000">
            <a:off x="1963064" y="3003690"/>
            <a:ext cx="591984" cy="358687"/>
          </a:xfrm>
          <a:prstGeom prst="rect">
            <a:avLst/>
          </a:prstGeom>
        </p:spPr>
      </p:pic>
      <p:sp>
        <p:nvSpPr>
          <p:cNvPr id="6" name="Rectangle 5"/>
          <p:cNvSpPr/>
          <p:nvPr/>
        </p:nvSpPr>
        <p:spPr>
          <a:xfrm>
            <a:off x="19050" y="3458170"/>
            <a:ext cx="9144000" cy="369332"/>
          </a:xfrm>
          <a:prstGeom prst="rect">
            <a:avLst/>
          </a:prstGeom>
        </p:spPr>
        <p:txBody>
          <a:bodyPr wrap="square">
            <a:spAutoFit/>
          </a:bodyPr>
          <a:lstStyle/>
          <a:p>
            <a:r>
              <a:rPr lang="bn-IN" dirty="0" smtClean="0">
                <a:solidFill>
                  <a:srgbClr val="FF33CC"/>
                </a:solidFill>
              </a:rPr>
              <a:t>১।</a:t>
            </a:r>
            <a:r>
              <a:rPr lang="bn-IN" b="1" dirty="0" smtClean="0">
                <a:solidFill>
                  <a:srgbClr val="FF33CC"/>
                </a:solidFill>
              </a:rPr>
              <a:t>বাহিরের চোয়াল</a:t>
            </a:r>
            <a:r>
              <a:rPr lang="bn-IN" dirty="0" smtClean="0">
                <a:solidFill>
                  <a:srgbClr val="FF33CC"/>
                </a:solidFill>
              </a:rPr>
              <a:t>:</a:t>
            </a:r>
            <a:r>
              <a:rPr lang="bn-IN" dirty="0" smtClean="0"/>
              <a:t>এ </a:t>
            </a:r>
            <a:r>
              <a:rPr lang="bn-IN" dirty="0"/>
              <a:t>অংশের সাহায্যে গোলাকার বস্তুর বাহ্যিক ব্যাস বা পুরুত্ব নির্ণয় করা হয়।</a:t>
            </a:r>
          </a:p>
        </p:txBody>
      </p:sp>
      <p:sp>
        <p:nvSpPr>
          <p:cNvPr id="7" name="Rectangle 6"/>
          <p:cNvSpPr/>
          <p:nvPr/>
        </p:nvSpPr>
        <p:spPr>
          <a:xfrm>
            <a:off x="38100" y="3827502"/>
            <a:ext cx="8686800" cy="369332"/>
          </a:xfrm>
          <a:prstGeom prst="rect">
            <a:avLst/>
          </a:prstGeom>
        </p:spPr>
        <p:txBody>
          <a:bodyPr wrap="square">
            <a:spAutoFit/>
          </a:bodyPr>
          <a:lstStyle/>
          <a:p>
            <a:r>
              <a:rPr lang="en-US" b="1" dirty="0" smtClean="0">
                <a:solidFill>
                  <a:srgbClr val="FF33CC"/>
                </a:solidFill>
              </a:rPr>
              <a:t>2। </a:t>
            </a:r>
            <a:r>
              <a:rPr lang="bn-IN" b="1" dirty="0" smtClean="0">
                <a:solidFill>
                  <a:srgbClr val="FF33CC"/>
                </a:solidFill>
              </a:rPr>
              <a:t>ভিতরের </a:t>
            </a:r>
            <a:r>
              <a:rPr lang="bn-IN" b="1" dirty="0">
                <a:solidFill>
                  <a:srgbClr val="FF33CC"/>
                </a:solidFill>
              </a:rPr>
              <a:t>চোয়াল</a:t>
            </a:r>
            <a:r>
              <a:rPr lang="bn-IN" dirty="0" smtClean="0">
                <a:solidFill>
                  <a:srgbClr val="FF33CC"/>
                </a:solidFill>
              </a:rPr>
              <a:t>:</a:t>
            </a:r>
            <a:r>
              <a:rPr lang="en-US" dirty="0" smtClean="0">
                <a:solidFill>
                  <a:srgbClr val="FF33CC"/>
                </a:solidFill>
              </a:rPr>
              <a:t> </a:t>
            </a:r>
            <a:r>
              <a:rPr lang="bn-IN" dirty="0" smtClean="0"/>
              <a:t>এ </a:t>
            </a:r>
            <a:r>
              <a:rPr lang="bn-IN" dirty="0"/>
              <a:t>অংশের সাহায্যে বস্তুর অভ্যন্তরীণ ব্যাস পরিমাপ করা হয়।</a:t>
            </a:r>
          </a:p>
        </p:txBody>
      </p:sp>
      <p:sp>
        <p:nvSpPr>
          <p:cNvPr id="9" name="Rectangle 8"/>
          <p:cNvSpPr/>
          <p:nvPr/>
        </p:nvSpPr>
        <p:spPr>
          <a:xfrm>
            <a:off x="19050" y="4196834"/>
            <a:ext cx="9124950" cy="369332"/>
          </a:xfrm>
          <a:prstGeom prst="rect">
            <a:avLst/>
          </a:prstGeom>
        </p:spPr>
        <p:txBody>
          <a:bodyPr wrap="square">
            <a:spAutoFit/>
          </a:bodyPr>
          <a:lstStyle/>
          <a:p>
            <a:r>
              <a:rPr lang="bn-IN" b="1" dirty="0" smtClean="0">
                <a:solidFill>
                  <a:srgbClr val="FF33CC"/>
                </a:solidFill>
              </a:rPr>
              <a:t>৩। গভিরতা </a:t>
            </a:r>
            <a:r>
              <a:rPr lang="bn-IN" b="1" dirty="0">
                <a:solidFill>
                  <a:srgbClr val="FF33CC"/>
                </a:solidFill>
              </a:rPr>
              <a:t>নির্ণায়ক</a:t>
            </a:r>
            <a:r>
              <a:rPr lang="bn-IN" dirty="0" smtClean="0">
                <a:solidFill>
                  <a:srgbClr val="FF33CC"/>
                </a:solidFill>
              </a:rPr>
              <a:t>: </a:t>
            </a:r>
            <a:r>
              <a:rPr lang="bn-IN" dirty="0" smtClean="0"/>
              <a:t>এর </a:t>
            </a:r>
            <a:r>
              <a:rPr lang="bn-IN" dirty="0"/>
              <a:t>সাহায্যে কোন বস্তুর পুরুত্ব বা গর্তের গভীরতা নির্ণয় করা যায়।</a:t>
            </a:r>
          </a:p>
        </p:txBody>
      </p:sp>
      <p:sp>
        <p:nvSpPr>
          <p:cNvPr id="8" name="Rectangle 7"/>
          <p:cNvSpPr/>
          <p:nvPr/>
        </p:nvSpPr>
        <p:spPr>
          <a:xfrm>
            <a:off x="38100" y="4581065"/>
            <a:ext cx="5726248" cy="369332"/>
          </a:xfrm>
          <a:prstGeom prst="rect">
            <a:avLst/>
          </a:prstGeom>
        </p:spPr>
        <p:txBody>
          <a:bodyPr wrap="none">
            <a:spAutoFit/>
          </a:bodyPr>
          <a:lstStyle/>
          <a:p>
            <a:r>
              <a:rPr lang="en-US" b="1" dirty="0" smtClean="0">
                <a:solidFill>
                  <a:srgbClr val="FF33CC"/>
                </a:solidFill>
              </a:rPr>
              <a:t>4-৫ । </a:t>
            </a:r>
            <a:r>
              <a:rPr lang="bn-IN" b="1" dirty="0" smtClean="0">
                <a:solidFill>
                  <a:srgbClr val="FF33CC"/>
                </a:solidFill>
              </a:rPr>
              <a:t>প্রধান </a:t>
            </a:r>
            <a:r>
              <a:rPr lang="bn-IN" b="1" dirty="0">
                <a:solidFill>
                  <a:srgbClr val="FF33CC"/>
                </a:solidFill>
              </a:rPr>
              <a:t>স্কেল</a:t>
            </a:r>
            <a:r>
              <a:rPr lang="bn-IN" dirty="0">
                <a:solidFill>
                  <a:srgbClr val="FF33CC"/>
                </a:solidFill>
              </a:rPr>
              <a:t>: </a:t>
            </a:r>
            <a:r>
              <a:rPr lang="bn-IN" dirty="0" smtClean="0"/>
              <a:t>মিলিমিটা</a:t>
            </a:r>
            <a:r>
              <a:rPr lang="en-US" dirty="0" smtClean="0"/>
              <a:t>র</a:t>
            </a:r>
            <a:r>
              <a:rPr lang="en-US" dirty="0"/>
              <a:t> </a:t>
            </a:r>
            <a:r>
              <a:rPr lang="en-US" dirty="0" smtClean="0"/>
              <a:t>ও </a:t>
            </a:r>
            <a:r>
              <a:rPr lang="bn-IN" dirty="0" smtClean="0"/>
              <a:t>ইঞ্চি </a:t>
            </a:r>
            <a:r>
              <a:rPr lang="bn-IN" dirty="0"/>
              <a:t>এককে দাগাঙ্কিত </a:t>
            </a:r>
            <a:r>
              <a:rPr lang="bn-IN" dirty="0" smtClean="0"/>
              <a:t>স্কেল। </a:t>
            </a:r>
            <a:endParaRPr lang="bn-IN" dirty="0"/>
          </a:p>
        </p:txBody>
      </p:sp>
      <p:sp>
        <p:nvSpPr>
          <p:cNvPr id="10" name="Rectangle 9"/>
          <p:cNvSpPr/>
          <p:nvPr/>
        </p:nvSpPr>
        <p:spPr>
          <a:xfrm>
            <a:off x="38101" y="4972184"/>
            <a:ext cx="8791574" cy="1200329"/>
          </a:xfrm>
          <a:prstGeom prst="rect">
            <a:avLst/>
          </a:prstGeom>
        </p:spPr>
        <p:txBody>
          <a:bodyPr wrap="square">
            <a:spAutoFit/>
          </a:bodyPr>
          <a:lstStyle/>
          <a:p>
            <a:r>
              <a:rPr lang="bn-IN" b="1" dirty="0" smtClean="0">
                <a:solidFill>
                  <a:srgbClr val="D60093"/>
                </a:solidFill>
              </a:rPr>
              <a:t>৬-৭। ভার্নিয়ার </a:t>
            </a:r>
            <a:r>
              <a:rPr lang="bn-IN" b="1" dirty="0">
                <a:solidFill>
                  <a:srgbClr val="D60093"/>
                </a:solidFill>
              </a:rPr>
              <a:t>স্কেল</a:t>
            </a:r>
            <a:r>
              <a:rPr lang="bn-IN" dirty="0">
                <a:solidFill>
                  <a:srgbClr val="D60093"/>
                </a:solidFill>
              </a:rPr>
              <a:t>: </a:t>
            </a:r>
            <a:r>
              <a:rPr lang="bn-IN" dirty="0"/>
              <a:t>ভার্নিয়ার স্কেলের একটি অংশ যেটি আনুমানিক 0.1</a:t>
            </a:r>
            <a:r>
              <a:rPr lang="en-US" dirty="0"/>
              <a:t>mm </a:t>
            </a:r>
            <a:r>
              <a:rPr lang="bn-IN" dirty="0"/>
              <a:t>পর্যন্ত নিখুত হিসেব করতে পারে</a:t>
            </a:r>
            <a:r>
              <a:rPr lang="bn-IN" dirty="0" smtClean="0"/>
              <a:t>। ভার্নিয়ার </a:t>
            </a:r>
            <a:r>
              <a:rPr lang="bn-IN" dirty="0"/>
              <a:t>স্কেলের আরেকটি অংশ যা এক ইঞ্চির ভগ্নাংশ পর্যন্ত সূক্ষ্মভাবে পরিমাপ করতে পারে।</a:t>
            </a:r>
          </a:p>
          <a:p>
            <a:endParaRPr lang="bn-IN"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51514079"/>
      </p:ext>
    </p:extLst>
  </p:cSld>
  <p:clrMapOvr>
    <a:masterClrMapping/>
  </p:clrMapOvr>
  <mc:AlternateContent xmlns:mc="http://schemas.openxmlformats.org/markup-compatibility/2006" xmlns:p14="http://schemas.microsoft.com/office/powerpoint/2010/main">
    <mc:Choice Requires="p14">
      <p:transition spd="slow" p14:dur="1600" advTm="152600">
        <p14:prism isInverted="1"/>
      </p:transition>
    </mc:Choice>
    <mc:Fallback xmlns="">
      <p:transition spd="slow" advTm="152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63" presetClass="path" presetSubtype="0" repeatCount="indefinite" autoRev="1" fill="hold" nodeType="withEffect">
                                  <p:stCondLst>
                                    <p:cond delay="0"/>
                                  </p:stCondLst>
                                  <p:endCondLst>
                                    <p:cond evt="onNext" delay="0">
                                      <p:tgtEl>
                                        <p:sldTgt/>
                                      </p:tgtEl>
                                    </p:cond>
                                  </p:endCondLst>
                                  <p:childTnLst>
                                    <p:animMotion origin="layout" path="M -0.04375 -0.01945 L 0.04201 -0.02269 " pathEditMode="relative" rAng="0" ptsTypes="AA">
                                      <p:cBhvr>
                                        <p:cTn id="24" dur="2000" fill="hold"/>
                                        <p:tgtEl>
                                          <p:spTgt spid="5"/>
                                        </p:tgtEl>
                                        <p:attrNameLst>
                                          <p:attrName>ppt_x</p:attrName>
                                          <p:attrName>ppt_y</p:attrName>
                                        </p:attrNameLst>
                                      </p:cBhvr>
                                      <p:rCtr x="4288" y="-162"/>
                                    </p:animMotion>
                                  </p:childTnLst>
                                </p:cTn>
                              </p:par>
                              <p:par>
                                <p:cTn id="25" presetID="22" presetClass="entr" presetSubtype="8" fill="hold" grpId="0" nodeType="withEffect">
                                  <p:stCondLst>
                                    <p:cond delay="0"/>
                                  </p:stCondLst>
                                  <p:iterate type="wd">
                                    <p:tmPct val="35000"/>
                                  </p:iterate>
                                  <p:childTnLst>
                                    <p:set>
                                      <p:cBhvr>
                                        <p:cTn id="26" dur="1" fill="hold">
                                          <p:stCondLst>
                                            <p:cond delay="0"/>
                                          </p:stCondLst>
                                        </p:cTn>
                                        <p:tgtEl>
                                          <p:spTgt spid="6"/>
                                        </p:tgtEl>
                                        <p:attrNameLst>
                                          <p:attrName>style.visibility</p:attrName>
                                        </p:attrNameLst>
                                      </p:cBhvr>
                                      <p:to>
                                        <p:strVal val="visible"/>
                                      </p:to>
                                    </p:set>
                                    <p:animEffect transition="in" filter="wipe(left)">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path" presetSubtype="0" accel="50000" decel="50000" fill="hold" nodeType="clickEffect">
                                  <p:stCondLst>
                                    <p:cond delay="0"/>
                                  </p:stCondLst>
                                  <p:childTnLst>
                                    <p:animMotion origin="layout" path="M -0.08507 -0.04699 L -0.13351 -0.10393 C -0.15521 -0.12986 -0.13681 -0.22893 -0.09931 -0.28542 L -0.01511 -0.41111 " pathEditMode="relative" rAng="13305456" ptsTypes="FfFF">
                                      <p:cBhvr>
                                        <p:cTn id="31" dur="2000" fill="hold"/>
                                        <p:tgtEl>
                                          <p:spTgt spid="5"/>
                                        </p:tgtEl>
                                        <p:attrNameLst>
                                          <p:attrName>ppt_x</p:attrName>
                                          <p:attrName>ppt_y</p:attrName>
                                        </p:attrNameLst>
                                      </p:cBhvr>
                                      <p:rCtr x="3490" y="-18171"/>
                                    </p:animMotion>
                                  </p:childTnLst>
                                </p:cTn>
                              </p:par>
                            </p:childTnLst>
                          </p:cTn>
                        </p:par>
                        <p:par>
                          <p:cTn id="32" fill="hold">
                            <p:stCondLst>
                              <p:cond delay="2000"/>
                            </p:stCondLst>
                            <p:childTnLst>
                              <p:par>
                                <p:cTn id="33" presetID="8" presetClass="emph" presetSubtype="0" fill="hold" nodeType="afterEffect">
                                  <p:stCondLst>
                                    <p:cond delay="0"/>
                                  </p:stCondLst>
                                  <p:childTnLst>
                                    <p:animRot by="10800000">
                                      <p:cBhvr>
                                        <p:cTn id="34" dur="1000" fill="hold"/>
                                        <p:tgtEl>
                                          <p:spTgt spid="5"/>
                                        </p:tgtEl>
                                        <p:attrNameLst>
                                          <p:attrName>r</p:attrName>
                                        </p:attrNameLst>
                                      </p:cBhvr>
                                    </p:animRot>
                                  </p:childTnLst>
                                </p:cTn>
                              </p:par>
                            </p:childTnLst>
                          </p:cTn>
                        </p:par>
                        <p:par>
                          <p:cTn id="35" fill="hold">
                            <p:stCondLst>
                              <p:cond delay="3000"/>
                            </p:stCondLst>
                            <p:childTnLst>
                              <p:par>
                                <p:cTn id="36" presetID="63" presetClass="path" presetSubtype="0" repeatCount="indefinite" autoRev="1" fill="hold" nodeType="afterEffect">
                                  <p:stCondLst>
                                    <p:cond delay="0"/>
                                  </p:stCondLst>
                                  <p:endCondLst>
                                    <p:cond evt="onNext" delay="0">
                                      <p:tgtEl>
                                        <p:sldTgt/>
                                      </p:tgtEl>
                                    </p:cond>
                                  </p:endCondLst>
                                  <p:childTnLst>
                                    <p:animMotion origin="layout" path="M -0.03177 -0.40556 L 0.03785 -0.40301 " pathEditMode="relative" rAng="0" ptsTypes="AA">
                                      <p:cBhvr>
                                        <p:cTn id="37" dur="2000" fill="hold"/>
                                        <p:tgtEl>
                                          <p:spTgt spid="5"/>
                                        </p:tgtEl>
                                        <p:attrNameLst>
                                          <p:attrName>ppt_x</p:attrName>
                                          <p:attrName>ppt_y</p:attrName>
                                        </p:attrNameLst>
                                      </p:cBhvr>
                                      <p:rCtr x="3472" y="116"/>
                                    </p:animMotion>
                                  </p:childTnLst>
                                </p:cTn>
                              </p:par>
                              <p:par>
                                <p:cTn id="38" presetID="22" presetClass="entr" presetSubtype="8" fill="hold" grpId="0" nodeType="withEffect">
                                  <p:stCondLst>
                                    <p:cond delay="0"/>
                                  </p:stCondLst>
                                  <p:iterate type="wd">
                                    <p:tmPct val="35000"/>
                                  </p:iterate>
                                  <p:childTnLst>
                                    <p:set>
                                      <p:cBhvr>
                                        <p:cTn id="39" dur="1" fill="hold">
                                          <p:stCondLst>
                                            <p:cond delay="0"/>
                                          </p:stCondLst>
                                        </p:cTn>
                                        <p:tgtEl>
                                          <p:spTgt spid="7"/>
                                        </p:tgtEl>
                                        <p:attrNameLst>
                                          <p:attrName>style.visibility</p:attrName>
                                        </p:attrNameLst>
                                      </p:cBhvr>
                                      <p:to>
                                        <p:strVal val="visible"/>
                                      </p:to>
                                    </p:set>
                                    <p:animEffect transition="in" filter="wipe(left)">
                                      <p:cBhvr>
                                        <p:cTn id="40" dur="1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44" presetClass="path" presetSubtype="0" accel="50000" decel="50000" fill="hold" nodeType="clickEffect">
                                  <p:stCondLst>
                                    <p:cond delay="0"/>
                                  </p:stCondLst>
                                  <p:childTnLst>
                                    <p:animMotion origin="layout" path="M -0.00886 -0.43333 L 0.12396 -0.46111 C 0.15243 -0.46736 0.19201 -0.46343 0.23246 -0.45208 C 0.27847 -0.43912 0.31423 -0.42176 0.33785 -0.40116 L 0.45173 -0.3044 " pathEditMode="relative" rAng="716136" ptsTypes="FffFF">
                                      <p:cBhvr>
                                        <p:cTn id="44" dur="2000" fill="hold"/>
                                        <p:tgtEl>
                                          <p:spTgt spid="5"/>
                                        </p:tgtEl>
                                        <p:attrNameLst>
                                          <p:attrName>ppt_x</p:attrName>
                                          <p:attrName>ppt_y</p:attrName>
                                        </p:attrNameLst>
                                      </p:cBhvr>
                                      <p:rCtr x="23681" y="2315"/>
                                    </p:animMotion>
                                  </p:childTnLst>
                                </p:cTn>
                              </p:par>
                            </p:childTnLst>
                          </p:cTn>
                        </p:par>
                        <p:par>
                          <p:cTn id="45" fill="hold">
                            <p:stCondLst>
                              <p:cond delay="2000"/>
                            </p:stCondLst>
                            <p:childTnLst>
                              <p:par>
                                <p:cTn id="46" presetID="63" presetClass="path" presetSubtype="0" repeatCount="indefinite" autoRev="1" fill="hold" nodeType="afterEffect">
                                  <p:stCondLst>
                                    <p:cond delay="0"/>
                                  </p:stCondLst>
                                  <p:endCondLst>
                                    <p:cond evt="onNext" delay="0">
                                      <p:tgtEl>
                                        <p:sldTgt/>
                                      </p:tgtEl>
                                    </p:cond>
                                  </p:endCondLst>
                                  <p:childTnLst>
                                    <p:animMotion origin="layout" path="M 0.45174 -0.3044 L 0.49045 -0.30301 " pathEditMode="relative" rAng="0" ptsTypes="AA">
                                      <p:cBhvr>
                                        <p:cTn id="47" dur="1000" fill="hold"/>
                                        <p:tgtEl>
                                          <p:spTgt spid="5"/>
                                        </p:tgtEl>
                                        <p:attrNameLst>
                                          <p:attrName>ppt_x</p:attrName>
                                          <p:attrName>ppt_y</p:attrName>
                                        </p:attrNameLst>
                                      </p:cBhvr>
                                      <p:rCtr x="1927" y="69"/>
                                    </p:animMotion>
                                  </p:childTnLst>
                                </p:cTn>
                              </p:par>
                              <p:par>
                                <p:cTn id="48" presetID="22" presetClass="entr" presetSubtype="8" fill="hold" grpId="0" nodeType="withEffect">
                                  <p:stCondLst>
                                    <p:cond delay="0"/>
                                  </p:stCondLst>
                                  <p:iterate type="wd">
                                    <p:tmPct val="35000"/>
                                  </p:iterate>
                                  <p:childTnLst>
                                    <p:set>
                                      <p:cBhvr>
                                        <p:cTn id="49" dur="1" fill="hold">
                                          <p:stCondLst>
                                            <p:cond delay="0"/>
                                          </p:stCondLst>
                                        </p:cTn>
                                        <p:tgtEl>
                                          <p:spTgt spid="9"/>
                                        </p:tgtEl>
                                        <p:attrNameLst>
                                          <p:attrName>style.visibility</p:attrName>
                                        </p:attrNameLst>
                                      </p:cBhvr>
                                      <p:to>
                                        <p:strVal val="visible"/>
                                      </p:to>
                                    </p:set>
                                    <p:animEffect transition="in" filter="wipe(left)">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path" presetSubtype="0" fill="hold" nodeType="clickEffect">
                                  <p:stCondLst>
                                    <p:cond delay="0"/>
                                  </p:stCondLst>
                                  <p:childTnLst>
                                    <p:animMotion origin="layout" path="M 0.50017 -0.31088 L 0.51753 -0.16875 C 0.52135 -0.13704 0.51719 -0.11181 0.50312 -0.09792 C 0.4875 -0.08056 0.46771 -0.07824 0.44462 -0.08981 L 0.34496 -0.14097 " pathEditMode="relative" rAng="8440392" ptsTypes="FffFF">
                                      <p:cBhvr>
                                        <p:cTn id="54" dur="1000" fill="hold"/>
                                        <p:tgtEl>
                                          <p:spTgt spid="5"/>
                                        </p:tgtEl>
                                        <p:attrNameLst>
                                          <p:attrName>ppt_x</p:attrName>
                                          <p:attrName>ppt_y</p:attrName>
                                        </p:attrNameLst>
                                      </p:cBhvr>
                                      <p:rCtr x="-3750" y="15000"/>
                                    </p:animMotion>
                                  </p:childTnLst>
                                </p:cTn>
                              </p:par>
                            </p:childTnLst>
                          </p:cTn>
                        </p:par>
                        <p:par>
                          <p:cTn id="55" fill="hold">
                            <p:stCondLst>
                              <p:cond delay="1000"/>
                            </p:stCondLst>
                            <p:childTnLst>
                              <p:par>
                                <p:cTn id="56" presetID="8" presetClass="emph" presetSubtype="0" fill="hold" nodeType="afterEffect">
                                  <p:stCondLst>
                                    <p:cond delay="0"/>
                                  </p:stCondLst>
                                  <p:childTnLst>
                                    <p:animRot by="10800000">
                                      <p:cBhvr>
                                        <p:cTn id="57" dur="1000" fill="hold"/>
                                        <p:tgtEl>
                                          <p:spTgt spid="5"/>
                                        </p:tgtEl>
                                        <p:attrNameLst>
                                          <p:attrName>r</p:attrName>
                                        </p:attrNameLst>
                                      </p:cBhvr>
                                    </p:animRot>
                                  </p:childTnLst>
                                </p:cTn>
                              </p:par>
                            </p:childTnLst>
                          </p:cTn>
                        </p:par>
                        <p:par>
                          <p:cTn id="58" fill="hold">
                            <p:stCondLst>
                              <p:cond delay="2000"/>
                            </p:stCondLst>
                            <p:childTnLst>
                              <p:par>
                                <p:cTn id="59" presetID="35" presetClass="path" presetSubtype="0" repeatCount="indefinite" autoRev="1" fill="hold" nodeType="afterEffect">
                                  <p:stCondLst>
                                    <p:cond delay="0"/>
                                  </p:stCondLst>
                                  <p:endCondLst>
                                    <p:cond evt="onNext" delay="0">
                                      <p:tgtEl>
                                        <p:sldTgt/>
                                      </p:tgtEl>
                                    </p:cond>
                                  </p:endCondLst>
                                  <p:childTnLst>
                                    <p:animMotion origin="layout" path="M 0.38246 -0.15208 L 0.19496 -0.23264 " pathEditMode="relative" rAng="0" ptsTypes="AA">
                                      <p:cBhvr>
                                        <p:cTn id="60" dur="1000" fill="hold"/>
                                        <p:tgtEl>
                                          <p:spTgt spid="5"/>
                                        </p:tgtEl>
                                        <p:attrNameLst>
                                          <p:attrName>ppt_x</p:attrName>
                                          <p:attrName>ppt_y</p:attrName>
                                        </p:attrNameLst>
                                      </p:cBhvr>
                                      <p:rCtr x="-9375" y="-4028"/>
                                    </p:animMotion>
                                  </p:childTnLst>
                                </p:cTn>
                              </p:par>
                              <p:par>
                                <p:cTn id="61" presetID="22" presetClass="entr" presetSubtype="8" fill="hold" grpId="0" nodeType="withEffect">
                                  <p:stCondLst>
                                    <p:cond delay="0"/>
                                  </p:stCondLst>
                                  <p:iterate type="wd">
                                    <p:tmPct val="35000"/>
                                  </p:iterate>
                                  <p:childTnLst>
                                    <p:set>
                                      <p:cBhvr>
                                        <p:cTn id="62" dur="1" fill="hold">
                                          <p:stCondLst>
                                            <p:cond delay="0"/>
                                          </p:stCondLst>
                                        </p:cTn>
                                        <p:tgtEl>
                                          <p:spTgt spid="8"/>
                                        </p:tgtEl>
                                        <p:attrNameLst>
                                          <p:attrName>style.visibility</p:attrName>
                                        </p:attrNameLst>
                                      </p:cBhvr>
                                      <p:to>
                                        <p:strVal val="visible"/>
                                      </p:to>
                                    </p:set>
                                    <p:animEffect transition="in" filter="wipe(left)">
                                      <p:cBhvr>
                                        <p:cTn id="63" dur="10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35" presetClass="path" presetSubtype="0" repeatCount="indefinite" autoRev="1" fill="hold" nodeType="clickEffect">
                                  <p:stCondLst>
                                    <p:cond delay="0"/>
                                  </p:stCondLst>
                                  <p:endCondLst>
                                    <p:cond evt="onNext" delay="0">
                                      <p:tgtEl>
                                        <p:sldTgt/>
                                      </p:tgtEl>
                                    </p:cond>
                                  </p:endCondLst>
                                  <p:childTnLst>
                                    <p:animMotion origin="layout" path="M 0.14462 -0.16134 L 0.03628 -0.16134 " pathEditMode="relative" rAng="0" ptsTypes="AA">
                                      <p:cBhvr>
                                        <p:cTn id="67" dur="1000" fill="hold"/>
                                        <p:tgtEl>
                                          <p:spTgt spid="5"/>
                                        </p:tgtEl>
                                        <p:attrNameLst>
                                          <p:attrName>ppt_x</p:attrName>
                                          <p:attrName>ppt_y</p:attrName>
                                        </p:attrNameLst>
                                      </p:cBhvr>
                                      <p:rCtr x="-5417" y="0"/>
                                    </p:animMotion>
                                  </p:childTnLst>
                                </p:cTn>
                              </p:par>
                              <p:par>
                                <p:cTn id="68" presetID="22" presetClass="entr" presetSubtype="8" fill="hold" grpId="0" nodeType="withEffect">
                                  <p:stCondLst>
                                    <p:cond delay="0"/>
                                  </p:stCondLst>
                                  <p:iterate type="wd">
                                    <p:tmPct val="35000"/>
                                  </p:iterate>
                                  <p:childTnLst>
                                    <p:set>
                                      <p:cBhvr>
                                        <p:cTn id="69" dur="1" fill="hold">
                                          <p:stCondLst>
                                            <p:cond delay="0"/>
                                          </p:stCondLst>
                                        </p:cTn>
                                        <p:tgtEl>
                                          <p:spTgt spid="10"/>
                                        </p:tgtEl>
                                        <p:attrNameLst>
                                          <p:attrName>style.visibility</p:attrName>
                                        </p:attrNameLst>
                                      </p:cBhvr>
                                      <p:to>
                                        <p:strVal val="visible"/>
                                      </p:to>
                                    </p:set>
                                    <p:animEffect transition="in" filter="wipe(left)">
                                      <p:cBhvr>
                                        <p:cTn id="70" dur="10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path" presetSubtype="0" accel="50000" decel="50000" fill="hold" nodeType="clickEffect">
                                  <p:stCondLst>
                                    <p:cond delay="0"/>
                                  </p:stCondLst>
                                  <p:childTnLst>
                                    <p:animMotion origin="layout" path="M 0.09253 -0.16968 L 0.13958 -0.11111 " pathEditMode="relative" rAng="0" ptsTypes="AA">
                                      <p:cBhvr>
                                        <p:cTn id="74" dur="2000" fill="hold"/>
                                        <p:tgtEl>
                                          <p:spTgt spid="5"/>
                                        </p:tgtEl>
                                        <p:attrNameLst>
                                          <p:attrName>ppt_x</p:attrName>
                                          <p:attrName>ppt_y</p:attrName>
                                        </p:attrNameLst>
                                      </p:cBhvr>
                                      <p:rCtr x="2344" y="2917"/>
                                    </p:animMotion>
                                  </p:childTnLst>
                                </p:cTn>
                              </p:par>
                            </p:childTnLst>
                          </p:cTn>
                        </p:par>
                        <p:par>
                          <p:cTn id="75" fill="hold">
                            <p:stCondLst>
                              <p:cond delay="2000"/>
                            </p:stCondLst>
                            <p:childTnLst>
                              <p:par>
                                <p:cTn id="76" presetID="53" presetClass="entr" presetSubtype="16" repeatCount="indefinite" fill="hold" nodeType="afterEffect">
                                  <p:stCondLst>
                                    <p:cond delay="0"/>
                                  </p:stCondLst>
                                  <p:endCondLst>
                                    <p:cond evt="onNext" delay="0">
                                      <p:tgtEl>
                                        <p:sldTgt/>
                                      </p:tgtEl>
                                    </p:cond>
                                  </p:endCondLst>
                                  <p:childTnLst>
                                    <p:set>
                                      <p:cBhvr>
                                        <p:cTn id="77" dur="1" fill="hold">
                                          <p:stCondLst>
                                            <p:cond delay="0"/>
                                          </p:stCondLst>
                                        </p:cTn>
                                        <p:tgtEl>
                                          <p:spTgt spid="5"/>
                                        </p:tgtEl>
                                        <p:attrNameLst>
                                          <p:attrName>style.visibility</p:attrName>
                                        </p:attrNameLst>
                                      </p:cBhvr>
                                      <p:to>
                                        <p:strVal val="visible"/>
                                      </p:to>
                                    </p:set>
                                    <p:anim calcmode="lin" valueType="num">
                                      <p:cBhvr>
                                        <p:cTn id="78" dur="1000" fill="hold"/>
                                        <p:tgtEl>
                                          <p:spTgt spid="5"/>
                                        </p:tgtEl>
                                        <p:attrNameLst>
                                          <p:attrName>ppt_w</p:attrName>
                                        </p:attrNameLst>
                                      </p:cBhvr>
                                      <p:tavLst>
                                        <p:tav tm="0">
                                          <p:val>
                                            <p:fltVal val="0"/>
                                          </p:val>
                                        </p:tav>
                                        <p:tav tm="100000">
                                          <p:val>
                                            <p:strVal val="#ppt_w"/>
                                          </p:val>
                                        </p:tav>
                                      </p:tavLst>
                                    </p:anim>
                                    <p:anim calcmode="lin" valueType="num">
                                      <p:cBhvr>
                                        <p:cTn id="79" dur="1000" fill="hold"/>
                                        <p:tgtEl>
                                          <p:spTgt spid="5"/>
                                        </p:tgtEl>
                                        <p:attrNameLst>
                                          <p:attrName>ppt_h</p:attrName>
                                        </p:attrNameLst>
                                      </p:cBhvr>
                                      <p:tavLst>
                                        <p:tav tm="0">
                                          <p:val>
                                            <p:fltVal val="0"/>
                                          </p:val>
                                        </p:tav>
                                        <p:tav tm="100000">
                                          <p:val>
                                            <p:strVal val="#ppt_h"/>
                                          </p:val>
                                        </p:tav>
                                      </p:tavLst>
                                    </p:anim>
                                    <p:animEffect transition="in" filter="fade">
                                      <p:cBhvr>
                                        <p:cTn id="80" dur="1000"/>
                                        <p:tgtEl>
                                          <p:spTgt spid="5"/>
                                        </p:tgtEl>
                                      </p:cBhvr>
                                    </p:animEffect>
                                  </p:childTnLst>
                                </p:cTn>
                              </p:par>
                              <p:par>
                                <p:cTn id="81" presetID="22" presetClass="entr" presetSubtype="8" fill="hold" grpId="0" nodeType="withEffect">
                                  <p:stCondLst>
                                    <p:cond delay="0"/>
                                  </p:stCondLst>
                                  <p:iterate type="wd">
                                    <p:tmPct val="35000"/>
                                  </p:iterate>
                                  <p:childTnLst>
                                    <p:set>
                                      <p:cBhvr>
                                        <p:cTn id="82" dur="1" fill="hold">
                                          <p:stCondLst>
                                            <p:cond delay="0"/>
                                          </p:stCondLst>
                                        </p:cTn>
                                        <p:tgtEl>
                                          <p:spTgt spid="2"/>
                                        </p:tgtEl>
                                        <p:attrNameLst>
                                          <p:attrName>style.visibility</p:attrName>
                                        </p:attrNameLst>
                                      </p:cBhvr>
                                      <p:to>
                                        <p:strVal val="visible"/>
                                      </p:to>
                                    </p:set>
                                    <p:animEffect transition="in" filter="wipe(left)">
                                      <p:cBhvr>
                                        <p:cTn id="8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4" fill="hold" display="0">
                  <p:stCondLst>
                    <p:cond delay="indefinite"/>
                  </p:stCondLst>
                  <p:endCondLst>
                    <p:cond evt="onStopAudio" delay="0">
                      <p:tgtEl>
                        <p:sldTgt/>
                      </p:tgtEl>
                    </p:cond>
                  </p:endCondLst>
                </p:cTn>
                <p:tgtEl>
                  <p:spTgt spid="11"/>
                </p:tgtEl>
              </p:cMediaNode>
            </p:audio>
          </p:childTnLst>
        </p:cTn>
      </p:par>
    </p:tnLst>
    <p:bldLst>
      <p:bldP spid="2" grpId="0"/>
      <p:bldP spid="3" grpId="0"/>
      <p:bldP spid="6" grpId="0"/>
      <p:bldP spid="7" grpId="0"/>
      <p:bldP spid="9"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323850"/>
            <a:ext cx="2856872" cy="64633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lvl="1"/>
            <a:r>
              <a:rPr lang="bn-IN"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hlinkClick r:id="rId5"/>
              </a:rPr>
              <a:t>যান্ত্রিক ত্রুটি</a:t>
            </a:r>
            <a:endParaRPr lang="bn-IN"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Rectangle 2"/>
          <p:cNvSpPr/>
          <p:nvPr/>
        </p:nvSpPr>
        <p:spPr>
          <a:xfrm>
            <a:off x="56836" y="4286250"/>
            <a:ext cx="8991600" cy="1754326"/>
          </a:xfrm>
          <a:prstGeom prst="rect">
            <a:avLst/>
          </a:prstGeom>
        </p:spPr>
        <p:txBody>
          <a:bodyPr wrap="square">
            <a:spAutoFit/>
          </a:bodyPr>
          <a:lstStyle/>
          <a:p>
            <a:r>
              <a:rPr lang="bn-IN" b="1" u="sng" dirty="0">
                <a:solidFill>
                  <a:srgbClr val="FF0000"/>
                </a:solidFill>
              </a:rPr>
              <a:t>যান্ত্রিক </a:t>
            </a:r>
            <a:r>
              <a:rPr lang="bn-IN" b="1" u="sng" dirty="0" smtClean="0">
                <a:solidFill>
                  <a:srgbClr val="FF0000"/>
                </a:solidFill>
              </a:rPr>
              <a:t>ত্রুটি</a:t>
            </a:r>
            <a:r>
              <a:rPr lang="en-US" b="1" u="sng" dirty="0" smtClean="0">
                <a:solidFill>
                  <a:srgbClr val="FF0000"/>
                </a:solidFill>
              </a:rPr>
              <a:t>ঃ</a:t>
            </a:r>
            <a:endParaRPr lang="bn-IN" b="1" u="sng" dirty="0">
              <a:solidFill>
                <a:srgbClr val="FF0000"/>
              </a:solidFill>
            </a:endParaRPr>
          </a:p>
          <a:p>
            <a:r>
              <a:rPr lang="bn-IN" dirty="0"/>
              <a:t>মূল স্কেলের চোয়াল এবং ভার্নিয়ার স্কেলের চোয়াল যখন পরস্পরকে স্পর্শ করে থাকে তখন অধিকাংশ ক্ষেত্রে ভার্নিয়ার স্কেলের শূন্য দাগ মূল স্কেলের শূন্য দাগের সাথে মিলে যায়। কখনও কখনও যান্ত্রিক ত্রুটি থাকলে নাও মিলতে পারে। </a:t>
            </a:r>
            <a:r>
              <a:rPr lang="en-US" dirty="0" smtClean="0"/>
              <a:t>(১)  </a:t>
            </a:r>
            <a:r>
              <a:rPr lang="bn-IN" dirty="0" smtClean="0"/>
              <a:t>ভার্নিয়ারের </a:t>
            </a:r>
            <a:r>
              <a:rPr lang="bn-IN" dirty="0"/>
              <a:t>শূন্য দাগ মূল স্কেলের শূণ্য দাগের ডান পাশে থাকলে ত্রুটি হবে ধনাত্মক আবার </a:t>
            </a:r>
            <a:r>
              <a:rPr lang="en-US" dirty="0" smtClean="0"/>
              <a:t>(২) </a:t>
            </a:r>
            <a:r>
              <a:rPr lang="bn-IN" dirty="0" smtClean="0"/>
              <a:t>যদি </a:t>
            </a:r>
            <a:r>
              <a:rPr lang="bn-IN" dirty="0"/>
              <a:t>ভার্নিয়ারের শূন্য দাগ মূল স্কেলের শূণ্য দাগের বাম পাশে থাকে তাহলে ত্রুটি ঋণাত্মক হবে।</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837102"/>
            <a:ext cx="4533272" cy="3601548"/>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val="0"/>
              </a:ext>
            </a:extLst>
          </a:blip>
          <a:srcRect t="17665" r="36800" b="20060"/>
          <a:stretch/>
        </p:blipFill>
        <p:spPr>
          <a:xfrm rot="19026337">
            <a:off x="2272562" y="2172543"/>
            <a:ext cx="1252106" cy="758661"/>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64785662"/>
      </p:ext>
    </p:extLst>
  </p:cSld>
  <p:clrMapOvr>
    <a:masterClrMapping/>
  </p:clrMapOvr>
  <mc:AlternateContent xmlns:mc="http://schemas.openxmlformats.org/markup-compatibility/2006" xmlns:p14="http://schemas.microsoft.com/office/powerpoint/2010/main">
    <mc:Choice Requires="p14">
      <p:transition spd="slow" p14:dur="1600" advTm="68821">
        <p14:prism isInverted="1"/>
      </p:transition>
    </mc:Choice>
    <mc:Fallback xmlns="">
      <p:transition spd="slow" advTm="688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500"/>
                            </p:stCondLst>
                            <p:childTnLst>
                              <p:par>
                                <p:cTn id="29" presetID="63" presetClass="path" presetSubtype="0" repeatCount="indefinite" autoRev="1" fill="hold" nodeType="afterEffect">
                                  <p:stCondLst>
                                    <p:cond delay="0"/>
                                  </p:stCondLst>
                                  <p:endCondLst>
                                    <p:cond evt="onNext" delay="0">
                                      <p:tgtEl>
                                        <p:sldTgt/>
                                      </p:tgtEl>
                                    </p:cond>
                                  </p:endCondLst>
                                  <p:childTnLst>
                                    <p:animMotion origin="layout" path="M -0.01041 -0.01667 L 0.01632 0.04189 " pathEditMode="relative" rAng="0" ptsTypes="AA">
                                      <p:cBhvr>
                                        <p:cTn id="30" dur="1000" fill="hold"/>
                                        <p:tgtEl>
                                          <p:spTgt spid="8"/>
                                        </p:tgtEl>
                                        <p:attrNameLst>
                                          <p:attrName>ppt_x</p:attrName>
                                          <p:attrName>ppt_y</p:attrName>
                                        </p:attrNameLst>
                                      </p:cBhvr>
                                      <p:rCtr x="1337" y="2917"/>
                                    </p:animMotion>
                                  </p:childTnLst>
                                </p:cTn>
                              </p:par>
                              <p:par>
                                <p:cTn id="31" presetID="22" presetClass="entr" presetSubtype="8" fill="hold" grpId="0" nodeType="withEffect">
                                  <p:stCondLst>
                                    <p:cond delay="0"/>
                                  </p:stCondLst>
                                  <p:iterate type="wd">
                                    <p:tmPct val="35000"/>
                                  </p:iterate>
                                  <p:childTnLst>
                                    <p:set>
                                      <p:cBhvr>
                                        <p:cTn id="32" dur="1" fill="hold">
                                          <p:stCondLst>
                                            <p:cond delay="0"/>
                                          </p:stCondLst>
                                        </p:cTn>
                                        <p:tgtEl>
                                          <p:spTgt spid="3"/>
                                        </p:tgtEl>
                                        <p:attrNameLst>
                                          <p:attrName>style.visibility</p:attrName>
                                        </p:attrNameLst>
                                      </p:cBhvr>
                                      <p:to>
                                        <p:strVal val="visible"/>
                                      </p:to>
                                    </p:set>
                                    <p:animEffect transition="in" filter="wipe(left)">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47750" y="361950"/>
            <a:ext cx="5883626" cy="4724400"/>
            <a:chOff x="609600" y="685800"/>
            <a:chExt cx="7061902" cy="685800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77860"/>
            <a:stretch/>
          </p:blipFill>
          <p:spPr>
            <a:xfrm>
              <a:off x="609600" y="685800"/>
              <a:ext cx="1559276" cy="685800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1869" b="58889"/>
            <a:stretch/>
          </p:blipFill>
          <p:spPr>
            <a:xfrm>
              <a:off x="2168876" y="723900"/>
              <a:ext cx="5502626" cy="2819400"/>
            </a:xfrm>
            <a:prstGeom prst="rect">
              <a:avLst/>
            </a:prstGeom>
          </p:spPr>
        </p:pic>
      </p:gr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3763" t="41944" r="5370"/>
          <a:stretch/>
        </p:blipFill>
        <p:spPr>
          <a:xfrm>
            <a:off x="2232561" y="2273300"/>
            <a:ext cx="3463389" cy="2762779"/>
          </a:xfrm>
          <a:prstGeom prst="rect">
            <a:avLst/>
          </a:prstGeom>
        </p:spPr>
      </p:pic>
      <p:cxnSp>
        <p:nvCxnSpPr>
          <p:cNvPr id="29" name="Elbow Connector 28"/>
          <p:cNvCxnSpPr/>
          <p:nvPr/>
        </p:nvCxnSpPr>
        <p:spPr>
          <a:xfrm rot="16200000" flipH="1">
            <a:off x="2067304" y="2968889"/>
            <a:ext cx="2007129" cy="1295400"/>
          </a:xfrm>
          <a:prstGeom prst="bentConnector3">
            <a:avLst/>
          </a:prstGeom>
          <a:ln w="57150">
            <a:tailEnd type="arrow"/>
          </a:ln>
        </p:spPr>
        <p:style>
          <a:lnRef idx="3">
            <a:schemeClr val="accent6"/>
          </a:lnRef>
          <a:fillRef idx="0">
            <a:schemeClr val="accent6"/>
          </a:fillRef>
          <a:effectRef idx="2">
            <a:schemeClr val="accent6"/>
          </a:effectRef>
          <a:fontRef idx="minor">
            <a:schemeClr val="tx1"/>
          </a:fontRef>
        </p:style>
      </p:cxnSp>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val="0"/>
              </a:ext>
            </a:extLst>
          </a:blip>
          <a:srcRect t="17665" r="36800" b="20060"/>
          <a:stretch/>
        </p:blipFill>
        <p:spPr>
          <a:xfrm rot="20429681">
            <a:off x="1270255" y="2265495"/>
            <a:ext cx="1136653" cy="688707"/>
          </a:xfrm>
          <a:prstGeom prst="rect">
            <a:avLst/>
          </a:prstGeom>
        </p:spPr>
      </p:pic>
      <p:sp>
        <p:nvSpPr>
          <p:cNvPr id="7" name="Rectangle 6"/>
          <p:cNvSpPr/>
          <p:nvPr/>
        </p:nvSpPr>
        <p:spPr>
          <a:xfrm>
            <a:off x="3756668" y="64162"/>
            <a:ext cx="1939282" cy="707886"/>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NikoshBAN" pitchFamily="2" charset="0"/>
                <a:cs typeface="NikoshBAN" pitchFamily="2" charset="0"/>
              </a:rPr>
              <a:t> </a:t>
            </a:r>
            <a:r>
              <a:rPr lang="bn-IN" sz="4000" b="1" u="sng" dirty="0" smtClean="0">
                <a:ln w="11430"/>
                <a:solidFill>
                  <a:srgbClr val="D60093"/>
                </a:solidFill>
                <a:effectLst>
                  <a:outerShdw blurRad="80000" dist="40000" dir="5040000" algn="tl">
                    <a:srgbClr val="000000">
                      <a:alpha val="30000"/>
                    </a:srgbClr>
                  </a:outerShdw>
                </a:effectLst>
                <a:latin typeface="NikoshBAN" pitchFamily="2" charset="0"/>
                <a:cs typeface="NikoshBAN" pitchFamily="2" charset="0"/>
              </a:rPr>
              <a:t>শূণ্য ত্রুটি  </a:t>
            </a:r>
            <a:endParaRPr lang="en-US" sz="3600" b="1" u="sng" dirty="0">
              <a:ln w="11430"/>
              <a:solidFill>
                <a:srgbClr val="D60093"/>
              </a:solidFill>
              <a:effectLst>
                <a:outerShdw blurRad="80000" dist="40000" dir="5040000" algn="tl">
                  <a:srgbClr val="000000">
                    <a:alpha val="30000"/>
                  </a:srgbClr>
                </a:outerShdw>
              </a:effectLst>
            </a:endParaRPr>
          </a:p>
        </p:txBody>
      </p:sp>
      <p:sp>
        <p:nvSpPr>
          <p:cNvPr id="8" name="TextBox 7"/>
          <p:cNvSpPr txBox="1"/>
          <p:nvPr/>
        </p:nvSpPr>
        <p:spPr>
          <a:xfrm>
            <a:off x="3108968" y="4639204"/>
            <a:ext cx="1295400" cy="52322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bn-IN" sz="28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NikoshBAN" pitchFamily="2" charset="0"/>
                <a:cs typeface="NikoshBAN" pitchFamily="2" charset="0"/>
              </a:rPr>
              <a:t>শূণ্য ত্রূটি</a:t>
            </a:r>
            <a:endParaRPr lang="en-US" sz="28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NikoshBAN" pitchFamily="2" charset="0"/>
              <a:cs typeface="NikoshBAN" pitchFamily="2" charset="0"/>
            </a:endParaRPr>
          </a:p>
        </p:txBody>
      </p:sp>
      <p:sp>
        <p:nvSpPr>
          <p:cNvPr id="9" name="Rectangle 8"/>
          <p:cNvSpPr/>
          <p:nvPr/>
        </p:nvSpPr>
        <p:spPr>
          <a:xfrm>
            <a:off x="57150" y="5150253"/>
            <a:ext cx="8915400" cy="1261884"/>
          </a:xfrm>
          <a:prstGeom prst="rect">
            <a:avLst/>
          </a:prstGeom>
        </p:spPr>
        <p:txBody>
          <a:bodyPr wrap="square">
            <a:spAutoFit/>
          </a:bodyPr>
          <a:lstStyle/>
          <a:p>
            <a:r>
              <a:rPr lang="bn-IN" sz="2800" b="1" kern="0" dirty="0" smtClean="0">
                <a:solidFill>
                  <a:srgbClr val="CC3399"/>
                </a:solidFill>
                <a:latin typeface="NikoshBAN" pitchFamily="2" charset="0"/>
                <a:cs typeface="NikoshBAN" pitchFamily="2" charset="0"/>
              </a:rPr>
              <a:t>শূণ্য ত্রুটিঃ </a:t>
            </a:r>
            <a:r>
              <a:rPr lang="bn-IN" sz="2400" kern="0" dirty="0" smtClean="0">
                <a:solidFill>
                  <a:prstClr val="black"/>
                </a:solidFill>
                <a:latin typeface="NikoshBAN" pitchFamily="2" charset="0"/>
                <a:cs typeface="NikoshBAN" pitchFamily="2" charset="0"/>
              </a:rPr>
              <a:t>মূল স্কেলের চোয়াল এবং ভার্নিয়ার স্কেলের চোয়াল যখন পরস্পরকে স্পর্শ করে থাকে তখন অধিকাংশ ক্ষেত্রে ভার্নিয়ার স্কেলের শূন্য দাগ মূল স্কেলের শূন্য দাগের সাথে মিলে যায়- একেই শূণ্য ত্রুটি বলে। । </a:t>
            </a:r>
            <a:endParaRPr lang="en-US" sz="2400" kern="0" dirty="0" smtClean="0">
              <a:solidFill>
                <a:sysClr val="windowText" lastClr="000000"/>
              </a:solidFill>
              <a:latin typeface="NikoshBAN" pitchFamily="2" charset="0"/>
              <a:cs typeface="NikoshBAN" pitchFamily="2"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51536630"/>
      </p:ext>
    </p:extLst>
  </p:cSld>
  <p:clrMapOvr>
    <a:masterClrMapping/>
  </p:clrMapOvr>
  <mc:AlternateContent xmlns:mc="http://schemas.openxmlformats.org/markup-compatibility/2006" xmlns:p14="http://schemas.microsoft.com/office/powerpoint/2010/main">
    <mc:Choice Requires="p14">
      <p:transition spd="slow" p14:dur="1600" advTm="50450">
        <p14:prism isInverted="1"/>
      </p:transition>
    </mc:Choice>
    <mc:Fallback xmlns="">
      <p:transition spd="slow" advTm="50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3" presetClass="path" presetSubtype="0" repeatCount="2000" autoRev="1" fill="hold" nodeType="clickEffect">
                                  <p:stCondLst>
                                    <p:cond delay="0"/>
                                  </p:stCondLst>
                                  <p:childTnLst>
                                    <p:animMotion origin="layout" path="M 0 0 L 0.25 0 E" pathEditMode="relative" ptsTypes="">
                                      <p:cBhvr>
                                        <p:cTn id="23" dur="2000" fill="hold"/>
                                        <p:tgtEl>
                                          <p:spTgt spid="4"/>
                                        </p:tgtEl>
                                        <p:attrNameLst>
                                          <p:attrName>ppt_x</p:attrName>
                                          <p:attrName>ppt_y</p:attrName>
                                        </p:attrNameLst>
                                      </p:cBhvr>
                                    </p:animMotion>
                                  </p:childTnLst>
                                </p:cTn>
                              </p:par>
                            </p:childTnLst>
                          </p:cTn>
                        </p:par>
                        <p:par>
                          <p:cTn id="24" fill="hold">
                            <p:stCondLst>
                              <p:cond delay="8000"/>
                            </p:stCondLst>
                            <p:childTnLst>
                              <p:par>
                                <p:cTn id="25" presetID="1" presetClass="entr" presetSubtype="0" fill="hold" nodeType="afterEffect">
                                  <p:stCondLst>
                                    <p:cond delay="500"/>
                                  </p:stCondLst>
                                  <p:childTnLst>
                                    <p:set>
                                      <p:cBhvr>
                                        <p:cTn id="26" dur="1" fill="hold">
                                          <p:stCondLst>
                                            <p:cond delay="0"/>
                                          </p:stCondLst>
                                        </p:cTn>
                                        <p:tgtEl>
                                          <p:spTgt spid="17"/>
                                        </p:tgtEl>
                                        <p:attrNameLst>
                                          <p:attrName>style.visibility</p:attrName>
                                        </p:attrNameLst>
                                      </p:cBhvr>
                                      <p:to>
                                        <p:strVal val="visible"/>
                                      </p:to>
                                    </p:set>
                                  </p:childTnLst>
                                </p:cTn>
                              </p:par>
                            </p:childTnLst>
                          </p:cTn>
                        </p:par>
                        <p:par>
                          <p:cTn id="27" fill="hold">
                            <p:stCondLst>
                              <p:cond delay="8500"/>
                            </p:stCondLst>
                            <p:childTnLst>
                              <p:par>
                                <p:cTn id="28" presetID="42" presetClass="path" presetSubtype="0" repeatCount="indefinite" autoRev="1" fill="hold" nodeType="afterEffect">
                                  <p:stCondLst>
                                    <p:cond delay="0"/>
                                  </p:stCondLst>
                                  <p:endCondLst>
                                    <p:cond evt="onNext" delay="0">
                                      <p:tgtEl>
                                        <p:sldTgt/>
                                      </p:tgtEl>
                                    </p:cond>
                                  </p:endCondLst>
                                  <p:childTnLst>
                                    <p:animMotion origin="layout" path="M 0.00104 -0.08611 L 0 3.33333E-6 " pathEditMode="relative" rAng="0" ptsTypes="AA">
                                      <p:cBhvr>
                                        <p:cTn id="29" dur="2000" fill="hold"/>
                                        <p:tgtEl>
                                          <p:spTgt spid="17"/>
                                        </p:tgtEl>
                                        <p:attrNameLst>
                                          <p:attrName>ppt_x</p:attrName>
                                          <p:attrName>ppt_y</p:attrName>
                                        </p:attrNameLst>
                                      </p:cBhvr>
                                      <p:rCtr x="-52" y="4306"/>
                                    </p:animMotion>
                                  </p:childTnLst>
                                </p:cTn>
                              </p:par>
                              <p:par>
                                <p:cTn id="30" presetID="22" presetClass="entr" presetSubtype="1" repeatCount="indefinite" fill="hold"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1000"/>
                                        <p:tgtEl>
                                          <p:spTgt spid="2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22" presetClass="entr" presetSubtype="8" fill="hold" grpId="0" nodeType="withEffect">
                                  <p:stCondLst>
                                    <p:cond delay="0"/>
                                  </p:stCondLst>
                                  <p:iterate type="wd">
                                    <p:tmPct val="35000"/>
                                  </p:iterate>
                                  <p:childTnLst>
                                    <p:set>
                                      <p:cBhvr>
                                        <p:cTn id="39" dur="1" fill="hold">
                                          <p:stCondLst>
                                            <p:cond delay="0"/>
                                          </p:stCondLst>
                                        </p:cTn>
                                        <p:tgtEl>
                                          <p:spTgt spid="9"/>
                                        </p:tgtEl>
                                        <p:attrNameLst>
                                          <p:attrName>style.visibility</p:attrName>
                                        </p:attrNameLst>
                                      </p:cBhvr>
                                      <p:to>
                                        <p:strVal val="visible"/>
                                      </p:to>
                                    </p:set>
                                    <p:animEffect transition="in" filter="wipe(left)">
                                      <p:cBhvr>
                                        <p:cTn id="4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bldLst>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47750" y="361950"/>
            <a:ext cx="5883626" cy="4724400"/>
            <a:chOff x="609600" y="685800"/>
            <a:chExt cx="7061902" cy="685800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77860"/>
            <a:stretch/>
          </p:blipFill>
          <p:spPr>
            <a:xfrm>
              <a:off x="609600" y="685800"/>
              <a:ext cx="1559276" cy="685800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1869" b="58889"/>
            <a:stretch/>
          </p:blipFill>
          <p:spPr>
            <a:xfrm>
              <a:off x="2168876" y="723900"/>
              <a:ext cx="5502626" cy="2819400"/>
            </a:xfrm>
            <a:prstGeom prst="rect">
              <a:avLst/>
            </a:prstGeom>
          </p:spPr>
        </p:pic>
      </p:gr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3763" t="41944" r="5370"/>
          <a:stretch/>
        </p:blipFill>
        <p:spPr>
          <a:xfrm>
            <a:off x="2232561" y="2273300"/>
            <a:ext cx="3463389" cy="2762779"/>
          </a:xfrm>
          <a:prstGeom prst="rect">
            <a:avLst/>
          </a:prstGeom>
        </p:spPr>
      </p:pic>
      <p:cxnSp>
        <p:nvCxnSpPr>
          <p:cNvPr id="29" name="Elbow Connector 28"/>
          <p:cNvCxnSpPr/>
          <p:nvPr/>
        </p:nvCxnSpPr>
        <p:spPr>
          <a:xfrm rot="16200000" flipH="1">
            <a:off x="2124454" y="2911739"/>
            <a:ext cx="2007129" cy="1295400"/>
          </a:xfrm>
          <a:prstGeom prst="bentConnector3">
            <a:avLst/>
          </a:prstGeom>
          <a:ln w="57150">
            <a:tailEnd type="arrow"/>
          </a:ln>
        </p:spPr>
        <p:style>
          <a:lnRef idx="3">
            <a:schemeClr val="accent6"/>
          </a:lnRef>
          <a:fillRef idx="0">
            <a:schemeClr val="accent6"/>
          </a:fillRef>
          <a:effectRef idx="2">
            <a:schemeClr val="accent6"/>
          </a:effectRef>
          <a:fontRef idx="minor">
            <a:schemeClr val="tx1"/>
          </a:fontRef>
        </p:style>
      </p:cxnSp>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val="0"/>
              </a:ext>
            </a:extLst>
          </a:blip>
          <a:srcRect t="17665" r="36800" b="20060"/>
          <a:stretch/>
        </p:blipFill>
        <p:spPr>
          <a:xfrm rot="20123164">
            <a:off x="1270255" y="2265495"/>
            <a:ext cx="1136653" cy="688707"/>
          </a:xfrm>
          <a:prstGeom prst="rect">
            <a:avLst/>
          </a:prstGeom>
        </p:spPr>
      </p:pic>
      <p:sp>
        <p:nvSpPr>
          <p:cNvPr id="7" name="Rectangle 6"/>
          <p:cNvSpPr/>
          <p:nvPr/>
        </p:nvSpPr>
        <p:spPr>
          <a:xfrm>
            <a:off x="3737619" y="65031"/>
            <a:ext cx="2225031" cy="707886"/>
          </a:xfrm>
          <a:prstGeom prst="rect">
            <a:avLst/>
          </a:prstGeom>
        </p:spPr>
        <p:txBody>
          <a:bodyPr wrap="square">
            <a:spAutoFit/>
          </a:bodyPr>
          <a:lstStyle/>
          <a:p>
            <a:pPr algn="r"/>
            <a:r>
              <a:rPr lang="bn-IN" sz="4000" b="1" u="sng"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NikoshBAN" pitchFamily="2" charset="0"/>
                <a:cs typeface="NikoshBAN" pitchFamily="2" charset="0"/>
              </a:rPr>
              <a:t>ধনাত্মক ত্রুটি   </a:t>
            </a:r>
            <a:endParaRPr lang="en-US" sz="4000" b="1" u="sng"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8" name="TextBox 7"/>
          <p:cNvSpPr txBox="1"/>
          <p:nvPr/>
        </p:nvSpPr>
        <p:spPr>
          <a:xfrm>
            <a:off x="2998421" y="4639204"/>
            <a:ext cx="1931667" cy="461665"/>
          </a:xfrm>
          <a:prstGeom prst="rect">
            <a:avLst/>
          </a:prstGeom>
          <a:noFill/>
        </p:spPr>
        <p:txBody>
          <a:bodyPr wrap="square" rtlCol="0">
            <a:spAutoFit/>
          </a:bodyPr>
          <a:lstStyle/>
          <a:p>
            <a:r>
              <a:rPr lang="bn-IN" sz="2400" b="1" dirty="0" smtClean="0">
                <a:ln w="10541" cmpd="sng">
                  <a:solidFill>
                    <a:srgbClr val="4F81BD">
                      <a:shade val="88000"/>
                      <a:satMod val="110000"/>
                    </a:srgbClr>
                  </a:solidFill>
                  <a:prstDash val="solid"/>
                </a:ln>
                <a:solidFill>
                  <a:srgbClr val="CC0099"/>
                </a:solidFill>
                <a:latin typeface="NikoshBAN" pitchFamily="2" charset="0"/>
                <a:cs typeface="NikoshBAN" pitchFamily="2" charset="0"/>
              </a:rPr>
              <a:t>ধনাত্মক ত্রূটি</a:t>
            </a:r>
            <a:endParaRPr lang="en-US" sz="2400" b="1" dirty="0">
              <a:ln w="10541" cmpd="sng">
                <a:solidFill>
                  <a:srgbClr val="4F81BD">
                    <a:shade val="88000"/>
                    <a:satMod val="110000"/>
                  </a:srgbClr>
                </a:solidFill>
                <a:prstDash val="solid"/>
              </a:ln>
              <a:solidFill>
                <a:srgbClr val="CC0099"/>
              </a:solidFill>
              <a:latin typeface="NikoshBAN" pitchFamily="2" charset="0"/>
              <a:cs typeface="NikoshBAN" pitchFamily="2" charset="0"/>
            </a:endParaRPr>
          </a:p>
        </p:txBody>
      </p:sp>
      <p:sp>
        <p:nvSpPr>
          <p:cNvPr id="11" name="Rectangle 10"/>
          <p:cNvSpPr/>
          <p:nvPr/>
        </p:nvSpPr>
        <p:spPr>
          <a:xfrm>
            <a:off x="381000" y="5239309"/>
            <a:ext cx="8610600" cy="738664"/>
          </a:xfrm>
          <a:prstGeom prst="rect">
            <a:avLst/>
          </a:prstGeom>
        </p:spPr>
        <p:txBody>
          <a:bodyPr wrap="square">
            <a:spAutoFit/>
          </a:bodyPr>
          <a:lstStyle/>
          <a:p>
            <a:r>
              <a:rPr lang="en-US" sz="2400" b="1" kern="0" dirty="0" smtClean="0">
                <a:solidFill>
                  <a:srgbClr val="CC3399"/>
                </a:solidFill>
                <a:latin typeface="NikoshBAN"/>
              </a:rPr>
              <a:t> </a:t>
            </a:r>
            <a:r>
              <a:rPr lang="bn-IN" sz="2400" b="1" kern="0" dirty="0" smtClean="0">
                <a:solidFill>
                  <a:srgbClr val="CC3399"/>
                </a:solidFill>
                <a:latin typeface="NikoshBAN"/>
              </a:rPr>
              <a:t>(১) </a:t>
            </a:r>
            <a:r>
              <a:rPr lang="bn-IN" sz="2400" b="1" kern="0" dirty="0" smtClean="0">
                <a:solidFill>
                  <a:srgbClr val="CC3399"/>
                </a:solidFill>
                <a:latin typeface="NikoshBAN" pitchFamily="2" charset="0"/>
                <a:cs typeface="NikoshBAN" pitchFamily="2" charset="0"/>
              </a:rPr>
              <a:t>ধনাত্মক ত্রুটিঃ </a:t>
            </a:r>
            <a:r>
              <a:rPr lang="bn-IN" kern="0" dirty="0" smtClean="0">
                <a:solidFill>
                  <a:prstClr val="black"/>
                </a:solidFill>
                <a:latin typeface="NikoshBAN"/>
              </a:rPr>
              <a:t>ভার্নিয়ারের শূন্য দাগ মূল স্কেলের শূণ্য দাগের ডান পাশে থাকলে ত্রুটি হবে ধনাত্মক। </a:t>
            </a:r>
            <a:endParaRPr lang="en-US" kern="0" dirty="0" smtClean="0">
              <a:solidFill>
                <a:sysClr val="windowText" lastClr="00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22725692"/>
      </p:ext>
    </p:extLst>
  </p:cSld>
  <p:clrMapOvr>
    <a:masterClrMapping/>
  </p:clrMapOvr>
  <mc:AlternateContent xmlns:mc="http://schemas.openxmlformats.org/markup-compatibility/2006" xmlns:p14="http://schemas.microsoft.com/office/powerpoint/2010/main">
    <mc:Choice Requires="p14">
      <p:transition spd="slow" p14:dur="1600" advTm="60044">
        <p14:prism isInverted="1"/>
      </p:transition>
    </mc:Choice>
    <mc:Fallback xmlns="">
      <p:transition spd="slow" advTm="600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3" presetClass="path" presetSubtype="0" repeatCount="2000" autoRev="1" fill="hold" nodeType="clickEffect">
                                  <p:stCondLst>
                                    <p:cond delay="0"/>
                                  </p:stCondLst>
                                  <p:childTnLst>
                                    <p:animMotion origin="layout" path="M 0.00416 -3.7037E-7 L 0.25416 -3.7037E-7 " pathEditMode="relative" rAng="0" ptsTypes="AA">
                                      <p:cBhvr>
                                        <p:cTn id="23" dur="2000" fill="hold"/>
                                        <p:tgtEl>
                                          <p:spTgt spid="4"/>
                                        </p:tgtEl>
                                        <p:attrNameLst>
                                          <p:attrName>ppt_x</p:attrName>
                                          <p:attrName>ppt_y</p:attrName>
                                        </p:attrNameLst>
                                      </p:cBhvr>
                                      <p:rCtr x="12500" y="0"/>
                                    </p:animMotion>
                                  </p:childTnLst>
                                </p:cTn>
                              </p:par>
                            </p:childTnLst>
                          </p:cTn>
                        </p:par>
                        <p:par>
                          <p:cTn id="24" fill="hold">
                            <p:stCondLst>
                              <p:cond delay="8000"/>
                            </p:stCondLst>
                            <p:childTnLst>
                              <p:par>
                                <p:cTn id="25" presetID="1" presetClass="entr" presetSubtype="0" fill="hold" nodeType="afterEffect">
                                  <p:stCondLst>
                                    <p:cond delay="500"/>
                                  </p:stCondLst>
                                  <p:childTnLst>
                                    <p:set>
                                      <p:cBhvr>
                                        <p:cTn id="26" dur="1" fill="hold">
                                          <p:stCondLst>
                                            <p:cond delay="0"/>
                                          </p:stCondLst>
                                        </p:cTn>
                                        <p:tgtEl>
                                          <p:spTgt spid="17"/>
                                        </p:tgtEl>
                                        <p:attrNameLst>
                                          <p:attrName>style.visibility</p:attrName>
                                        </p:attrNameLst>
                                      </p:cBhvr>
                                      <p:to>
                                        <p:strVal val="visible"/>
                                      </p:to>
                                    </p:set>
                                  </p:childTnLst>
                                </p:cTn>
                              </p:par>
                            </p:childTnLst>
                          </p:cTn>
                        </p:par>
                        <p:par>
                          <p:cTn id="27" fill="hold">
                            <p:stCondLst>
                              <p:cond delay="8500"/>
                            </p:stCondLst>
                            <p:childTnLst>
                              <p:par>
                                <p:cTn id="28" presetID="42" presetClass="path" presetSubtype="0" repeatCount="indefinite" autoRev="1" fill="hold" nodeType="afterEffect">
                                  <p:stCondLst>
                                    <p:cond delay="0"/>
                                  </p:stCondLst>
                                  <p:endCondLst>
                                    <p:cond evt="onNext" delay="0">
                                      <p:tgtEl>
                                        <p:sldTgt/>
                                      </p:tgtEl>
                                    </p:cond>
                                  </p:endCondLst>
                                  <p:childTnLst>
                                    <p:animMotion origin="layout" path="M 0.00521 -0.07223 L 0.00417 0.01388 " pathEditMode="relative" rAng="0" ptsTypes="AA">
                                      <p:cBhvr>
                                        <p:cTn id="29" dur="2000" fill="hold"/>
                                        <p:tgtEl>
                                          <p:spTgt spid="17"/>
                                        </p:tgtEl>
                                        <p:attrNameLst>
                                          <p:attrName>ppt_x</p:attrName>
                                          <p:attrName>ppt_y</p:attrName>
                                        </p:attrNameLst>
                                      </p:cBhvr>
                                      <p:rCtr x="-52" y="4306"/>
                                    </p:animMotion>
                                  </p:childTnLst>
                                </p:cTn>
                              </p:par>
                              <p:par>
                                <p:cTn id="30" presetID="22" presetClass="entr" presetSubtype="1" repeatCount="indefinite" fill="hold"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1000"/>
                                        <p:tgtEl>
                                          <p:spTgt spid="2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22" presetClass="entr" presetSubtype="8" fill="hold" grpId="0" nodeType="withEffect">
                                  <p:stCondLst>
                                    <p:cond delay="0"/>
                                  </p:stCondLst>
                                  <p:iterate type="wd">
                                    <p:tmPct val="35000"/>
                                  </p:iterate>
                                  <p:childTnLst>
                                    <p:set>
                                      <p:cBhvr>
                                        <p:cTn id="39" dur="1" fill="hold">
                                          <p:stCondLst>
                                            <p:cond delay="0"/>
                                          </p:stCondLst>
                                        </p:cTn>
                                        <p:tgtEl>
                                          <p:spTgt spid="11"/>
                                        </p:tgtEl>
                                        <p:attrNameLst>
                                          <p:attrName>style.visibility</p:attrName>
                                        </p:attrNameLst>
                                      </p:cBhvr>
                                      <p:to>
                                        <p:strVal val="visible"/>
                                      </p:to>
                                    </p:set>
                                    <p:animEffect transition="in" filter="wipe(left)">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bldLst>
      <p:bldP spid="7" grpId="0"/>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47750" y="361950"/>
            <a:ext cx="5883626" cy="4724400"/>
            <a:chOff x="609600" y="685800"/>
            <a:chExt cx="7061902" cy="685800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77860"/>
            <a:stretch/>
          </p:blipFill>
          <p:spPr>
            <a:xfrm>
              <a:off x="609600" y="685800"/>
              <a:ext cx="1559276" cy="685800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1869" b="58889"/>
            <a:stretch/>
          </p:blipFill>
          <p:spPr>
            <a:xfrm>
              <a:off x="2168876" y="723900"/>
              <a:ext cx="5502626" cy="2819400"/>
            </a:xfrm>
            <a:prstGeom prst="rect">
              <a:avLst/>
            </a:prstGeom>
          </p:spPr>
        </p:pic>
      </p:gr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3763" t="41944" r="5370"/>
          <a:stretch/>
        </p:blipFill>
        <p:spPr>
          <a:xfrm>
            <a:off x="2232561" y="2273300"/>
            <a:ext cx="3463389" cy="2762779"/>
          </a:xfrm>
          <a:prstGeom prst="rect">
            <a:avLst/>
          </a:prstGeom>
        </p:spPr>
      </p:pic>
      <p:cxnSp>
        <p:nvCxnSpPr>
          <p:cNvPr id="29" name="Elbow Connector 28"/>
          <p:cNvCxnSpPr/>
          <p:nvPr/>
        </p:nvCxnSpPr>
        <p:spPr>
          <a:xfrm rot="16200000" flipH="1">
            <a:off x="2029204" y="2911739"/>
            <a:ext cx="2007129" cy="1295400"/>
          </a:xfrm>
          <a:prstGeom prst="bentConnector3">
            <a:avLst/>
          </a:prstGeom>
          <a:ln w="57150">
            <a:tailEnd type="arrow"/>
          </a:ln>
        </p:spPr>
        <p:style>
          <a:lnRef idx="3">
            <a:schemeClr val="accent6"/>
          </a:lnRef>
          <a:fillRef idx="0">
            <a:schemeClr val="accent6"/>
          </a:fillRef>
          <a:effectRef idx="2">
            <a:schemeClr val="accent6"/>
          </a:effectRef>
          <a:fontRef idx="minor">
            <a:schemeClr val="tx1"/>
          </a:fontRef>
        </p:style>
      </p:cxnSp>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val="0"/>
              </a:ext>
            </a:extLst>
          </a:blip>
          <a:srcRect t="17665" r="36800" b="20060"/>
          <a:stretch/>
        </p:blipFill>
        <p:spPr>
          <a:xfrm rot="20123164">
            <a:off x="1270255" y="2265495"/>
            <a:ext cx="1136653" cy="688707"/>
          </a:xfrm>
          <a:prstGeom prst="rect">
            <a:avLst/>
          </a:prstGeom>
        </p:spPr>
      </p:pic>
      <p:sp>
        <p:nvSpPr>
          <p:cNvPr id="7" name="Rectangle 6"/>
          <p:cNvSpPr/>
          <p:nvPr/>
        </p:nvSpPr>
        <p:spPr>
          <a:xfrm>
            <a:off x="3737619" y="65031"/>
            <a:ext cx="2225031" cy="707886"/>
          </a:xfrm>
          <a:prstGeom prst="rect">
            <a:avLst/>
          </a:prstGeom>
        </p:spPr>
        <p:txBody>
          <a:bodyPr wrap="square">
            <a:spAutoFit/>
          </a:bodyPr>
          <a:lstStyle/>
          <a:p>
            <a:pPr algn="r"/>
            <a:r>
              <a:rPr lang="bn-IN" sz="4000" b="1" u="sng"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NikoshBAN" pitchFamily="2" charset="0"/>
                <a:cs typeface="NikoshBAN" pitchFamily="2" charset="0"/>
              </a:rPr>
              <a:t>ঋণাত্মক ত্রুটি   </a:t>
            </a:r>
            <a:endParaRPr lang="en-US" sz="4000" b="1" u="sng"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8" name="TextBox 7"/>
          <p:cNvSpPr txBox="1"/>
          <p:nvPr/>
        </p:nvSpPr>
        <p:spPr>
          <a:xfrm>
            <a:off x="2998421" y="4639204"/>
            <a:ext cx="1931667" cy="461665"/>
          </a:xfrm>
          <a:prstGeom prst="rect">
            <a:avLst/>
          </a:prstGeom>
          <a:noFill/>
        </p:spPr>
        <p:txBody>
          <a:bodyPr wrap="square" rtlCol="0">
            <a:spAutoFit/>
          </a:bodyPr>
          <a:lstStyle/>
          <a:p>
            <a:r>
              <a:rPr lang="bn-IN" sz="2400" b="1" dirty="0" smtClean="0">
                <a:ln w="10541" cmpd="sng">
                  <a:solidFill>
                    <a:srgbClr val="4F81BD">
                      <a:shade val="88000"/>
                      <a:satMod val="110000"/>
                    </a:srgbClr>
                  </a:solidFill>
                  <a:prstDash val="solid"/>
                </a:ln>
                <a:solidFill>
                  <a:srgbClr val="CC0099"/>
                </a:solidFill>
                <a:latin typeface="NikoshBAN" pitchFamily="2" charset="0"/>
                <a:cs typeface="NikoshBAN" pitchFamily="2" charset="0"/>
              </a:rPr>
              <a:t>ঋণাত্মক ত্রূটি</a:t>
            </a:r>
            <a:endParaRPr lang="en-US" sz="2400" b="1" dirty="0">
              <a:ln w="10541" cmpd="sng">
                <a:solidFill>
                  <a:srgbClr val="4F81BD">
                    <a:shade val="88000"/>
                    <a:satMod val="110000"/>
                  </a:srgbClr>
                </a:solidFill>
                <a:prstDash val="solid"/>
              </a:ln>
              <a:solidFill>
                <a:srgbClr val="CC0099"/>
              </a:solidFill>
              <a:latin typeface="NikoshBAN" pitchFamily="2" charset="0"/>
              <a:cs typeface="NikoshBAN" pitchFamily="2" charset="0"/>
            </a:endParaRPr>
          </a:p>
        </p:txBody>
      </p:sp>
      <p:sp>
        <p:nvSpPr>
          <p:cNvPr id="11" name="Rectangle 10"/>
          <p:cNvSpPr/>
          <p:nvPr/>
        </p:nvSpPr>
        <p:spPr>
          <a:xfrm>
            <a:off x="381000" y="5239309"/>
            <a:ext cx="8610600" cy="738664"/>
          </a:xfrm>
          <a:prstGeom prst="rect">
            <a:avLst/>
          </a:prstGeom>
        </p:spPr>
        <p:txBody>
          <a:bodyPr wrap="square">
            <a:spAutoFit/>
          </a:bodyPr>
          <a:lstStyle/>
          <a:p>
            <a:r>
              <a:rPr lang="en-US" sz="2400" b="1" kern="0" dirty="0" smtClean="0">
                <a:solidFill>
                  <a:srgbClr val="CC3399"/>
                </a:solidFill>
                <a:latin typeface="NikoshBAN"/>
              </a:rPr>
              <a:t> </a:t>
            </a:r>
            <a:r>
              <a:rPr lang="bn-IN" sz="2400" b="1" kern="0" dirty="0" smtClean="0">
                <a:solidFill>
                  <a:srgbClr val="CC3399"/>
                </a:solidFill>
                <a:latin typeface="NikoshBAN"/>
              </a:rPr>
              <a:t>(২) ঋণাত্মক</a:t>
            </a:r>
            <a:r>
              <a:rPr lang="bn-IN" sz="2400" b="1" kern="0" dirty="0" smtClean="0">
                <a:solidFill>
                  <a:srgbClr val="CC3399"/>
                </a:solidFill>
                <a:latin typeface="NikoshBAN" pitchFamily="2" charset="0"/>
                <a:cs typeface="NikoshBAN" pitchFamily="2" charset="0"/>
              </a:rPr>
              <a:t> ত্রুটিঃ </a:t>
            </a:r>
            <a:r>
              <a:rPr lang="bn-IN" kern="0" dirty="0" smtClean="0">
                <a:solidFill>
                  <a:prstClr val="black"/>
                </a:solidFill>
                <a:latin typeface="NikoshBAN"/>
              </a:rPr>
              <a:t>ভার্নিয়ারের শূন্য দাগ মূল স্কেলের শূণ্য দাগের বাম পাশে থাকলে ত্রুটি হবে ঋণাত্মক। </a:t>
            </a:r>
            <a:endParaRPr lang="en-US" kern="0" dirty="0" smtClean="0">
              <a:solidFill>
                <a:sysClr val="windowText" lastClr="00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41842592"/>
      </p:ext>
    </p:extLst>
  </p:cSld>
  <p:clrMapOvr>
    <a:masterClrMapping/>
  </p:clrMapOvr>
  <mc:AlternateContent xmlns:mc="http://schemas.openxmlformats.org/markup-compatibility/2006" xmlns:p14="http://schemas.microsoft.com/office/powerpoint/2010/main">
    <mc:Choice Requires="p14">
      <p:transition spd="slow" p14:dur="1600" advTm="42622">
        <p14:prism isInverted="1"/>
      </p:transition>
    </mc:Choice>
    <mc:Fallback xmlns="">
      <p:transition spd="slow" advTm="426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3" presetClass="path" presetSubtype="0" repeatCount="2000" autoRev="1" fill="hold" nodeType="clickEffect">
                                  <p:stCondLst>
                                    <p:cond delay="0"/>
                                  </p:stCondLst>
                                  <p:childTnLst>
                                    <p:animMotion origin="layout" path="M -0.00417 -3.7037E-7 L 0.24583 -3.7037E-7 " pathEditMode="relative" rAng="0" ptsTypes="AA">
                                      <p:cBhvr>
                                        <p:cTn id="23" dur="2000" fill="hold"/>
                                        <p:tgtEl>
                                          <p:spTgt spid="4"/>
                                        </p:tgtEl>
                                        <p:attrNameLst>
                                          <p:attrName>ppt_x</p:attrName>
                                          <p:attrName>ppt_y</p:attrName>
                                        </p:attrNameLst>
                                      </p:cBhvr>
                                      <p:rCtr x="12500" y="0"/>
                                    </p:animMotion>
                                  </p:childTnLst>
                                </p:cTn>
                              </p:par>
                            </p:childTnLst>
                          </p:cTn>
                        </p:par>
                        <p:par>
                          <p:cTn id="24" fill="hold">
                            <p:stCondLst>
                              <p:cond delay="8000"/>
                            </p:stCondLst>
                            <p:childTnLst>
                              <p:par>
                                <p:cTn id="25" presetID="1" presetClass="entr" presetSubtype="0" fill="hold" nodeType="afterEffect">
                                  <p:stCondLst>
                                    <p:cond delay="500"/>
                                  </p:stCondLst>
                                  <p:childTnLst>
                                    <p:set>
                                      <p:cBhvr>
                                        <p:cTn id="26" dur="1" fill="hold">
                                          <p:stCondLst>
                                            <p:cond delay="0"/>
                                          </p:stCondLst>
                                        </p:cTn>
                                        <p:tgtEl>
                                          <p:spTgt spid="17"/>
                                        </p:tgtEl>
                                        <p:attrNameLst>
                                          <p:attrName>style.visibility</p:attrName>
                                        </p:attrNameLst>
                                      </p:cBhvr>
                                      <p:to>
                                        <p:strVal val="visible"/>
                                      </p:to>
                                    </p:set>
                                  </p:childTnLst>
                                </p:cTn>
                              </p:par>
                            </p:childTnLst>
                          </p:cTn>
                        </p:par>
                        <p:par>
                          <p:cTn id="27" fill="hold">
                            <p:stCondLst>
                              <p:cond delay="8500"/>
                            </p:stCondLst>
                            <p:childTnLst>
                              <p:par>
                                <p:cTn id="28" presetID="42" presetClass="path" presetSubtype="0" repeatCount="indefinite" autoRev="1" fill="hold" nodeType="afterEffect">
                                  <p:stCondLst>
                                    <p:cond delay="0"/>
                                  </p:stCondLst>
                                  <p:endCondLst>
                                    <p:cond evt="onNext" delay="0">
                                      <p:tgtEl>
                                        <p:sldTgt/>
                                      </p:tgtEl>
                                    </p:cond>
                                  </p:endCondLst>
                                  <p:childTnLst>
                                    <p:animMotion origin="layout" path="M 0.00104 -0.07223 L -1.66667E-6 0.01388 " pathEditMode="relative" rAng="0" ptsTypes="AA">
                                      <p:cBhvr>
                                        <p:cTn id="29" dur="2000" fill="hold"/>
                                        <p:tgtEl>
                                          <p:spTgt spid="17"/>
                                        </p:tgtEl>
                                        <p:attrNameLst>
                                          <p:attrName>ppt_x</p:attrName>
                                          <p:attrName>ppt_y</p:attrName>
                                        </p:attrNameLst>
                                      </p:cBhvr>
                                      <p:rCtr x="-52" y="4306"/>
                                    </p:animMotion>
                                  </p:childTnLst>
                                </p:cTn>
                              </p:par>
                              <p:par>
                                <p:cTn id="30" presetID="22" presetClass="entr" presetSubtype="1" repeatCount="indefinite" fill="hold"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1000"/>
                                        <p:tgtEl>
                                          <p:spTgt spid="2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22" presetClass="entr" presetSubtype="8" fill="hold" grpId="0" nodeType="withEffect">
                                  <p:stCondLst>
                                    <p:cond delay="0"/>
                                  </p:stCondLst>
                                  <p:iterate type="wd">
                                    <p:tmPct val="35000"/>
                                  </p:iterate>
                                  <p:childTnLst>
                                    <p:set>
                                      <p:cBhvr>
                                        <p:cTn id="39" dur="1" fill="hold">
                                          <p:stCondLst>
                                            <p:cond delay="0"/>
                                          </p:stCondLst>
                                        </p:cTn>
                                        <p:tgtEl>
                                          <p:spTgt spid="11"/>
                                        </p:tgtEl>
                                        <p:attrNameLst>
                                          <p:attrName>style.visibility</p:attrName>
                                        </p:attrNameLst>
                                      </p:cBhvr>
                                      <p:to>
                                        <p:strVal val="visible"/>
                                      </p:to>
                                    </p:set>
                                    <p:animEffect transition="in" filter="wipe(left)">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bldLst>
      <p:bldP spid="7" grpId="0"/>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72042" y="304800"/>
            <a:ext cx="2847254" cy="70788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1"/>
            <a:r>
              <a:rPr lang="bn-IN"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hlinkClick r:id="rId5"/>
              </a:rPr>
              <a:t>ভার্নিয়ার ধ্রুবক</a:t>
            </a:r>
            <a:endParaRPr lang="bn-IN"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endParaRPr>
          </a:p>
        </p:txBody>
      </p:sp>
      <p:sp>
        <p:nvSpPr>
          <p:cNvPr id="4" name="Rectangle 3"/>
          <p:cNvSpPr/>
          <p:nvPr/>
        </p:nvSpPr>
        <p:spPr>
          <a:xfrm>
            <a:off x="38100" y="4579232"/>
            <a:ext cx="9144000" cy="2031325"/>
          </a:xfrm>
          <a:prstGeom prst="rect">
            <a:avLst/>
          </a:prstGeom>
        </p:spPr>
        <p:txBody>
          <a:bodyPr wrap="square">
            <a:spAutoFit/>
          </a:bodyPr>
          <a:lstStyle/>
          <a:p>
            <a:r>
              <a:rPr lang="bn-IN" b="1" u="sng" dirty="0">
                <a:solidFill>
                  <a:srgbClr val="FF0000"/>
                </a:solidFill>
              </a:rPr>
              <a:t>ভার্নিয়ার </a:t>
            </a:r>
            <a:r>
              <a:rPr lang="bn-IN" b="1" u="sng" dirty="0" smtClean="0">
                <a:solidFill>
                  <a:srgbClr val="FF0000"/>
                </a:solidFill>
              </a:rPr>
              <a:t>ধ্রুবক</a:t>
            </a:r>
            <a:r>
              <a:rPr lang="en-US" b="1" u="sng" dirty="0" smtClean="0">
                <a:solidFill>
                  <a:srgbClr val="FF0000"/>
                </a:solidFill>
              </a:rPr>
              <a:t>ঃ</a:t>
            </a:r>
            <a:endParaRPr lang="bn-IN" b="1" u="sng" dirty="0">
              <a:solidFill>
                <a:srgbClr val="FF0000"/>
              </a:solidFill>
            </a:endParaRPr>
          </a:p>
          <a:p>
            <a:r>
              <a:rPr lang="bn-IN" dirty="0"/>
              <a:t>প্রধান স্কেলের ক্ষুদ্রতম এক ভাগের চেয়ে ভার্নিয়ার স্কেলের এক ভাগ ঠিক কতটুকু ছোট তার পরিমাণকে ভার্নিয়ার ধ্রুবক বলে।</a:t>
            </a:r>
            <a:br>
              <a:rPr lang="bn-IN" dirty="0"/>
            </a:br>
            <a:r>
              <a:rPr lang="bn-IN" dirty="0"/>
              <a:t>এখন প্রধান স্কেলের ক্ষুদ্রতম এক ভাগের দৈর্ঘ্য </a:t>
            </a:r>
            <a:r>
              <a:rPr lang="en-US" dirty="0"/>
              <a:t>s </a:t>
            </a:r>
            <a:r>
              <a:rPr lang="bn-IN" dirty="0"/>
              <a:t>এবং ভার্নিয়ার স্কেলের ভাগ সংখ্যা </a:t>
            </a:r>
            <a:r>
              <a:rPr lang="en-US" dirty="0"/>
              <a:t>n </a:t>
            </a:r>
            <a:r>
              <a:rPr lang="bn-IN" dirty="0"/>
              <a:t>হলে, ভার্নিয়ার ধ্রুবক= </a:t>
            </a:r>
            <a:r>
              <a:rPr lang="en-US" dirty="0"/>
              <a:t>s/n</a:t>
            </a:r>
            <a:br>
              <a:rPr lang="en-US" dirty="0"/>
            </a:br>
            <a:r>
              <a:rPr lang="bn-IN" dirty="0"/>
              <a:t>যেমন: প্রধান স্কেলের ক্ষুদ্রতম এক ভাগের দৈর্ঘ্য 1 মি.মি. এবং ভার্নিয়ার স্কেলের ভাগ সংখ্যা 10 হলে, ভার্নিয়ার ধ্রুবক হবে= 1/10 মি.মি.=0.1 মি.মি. বা 0.01 সে.মি.।</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400" y="989502"/>
            <a:ext cx="4533272" cy="3601548"/>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val="0"/>
              </a:ext>
            </a:extLst>
          </a:blip>
          <a:srcRect t="17665" r="36800" b="20060"/>
          <a:stretch/>
        </p:blipFill>
        <p:spPr>
          <a:xfrm rot="17449667">
            <a:off x="5887596" y="3479884"/>
            <a:ext cx="1252106" cy="758661"/>
          </a:xfrm>
          <a:prstGeom prst="rect">
            <a:avLst/>
          </a:prstGeom>
        </p:spPr>
      </p:pic>
      <p:cxnSp>
        <p:nvCxnSpPr>
          <p:cNvPr id="8" name="Straight Arrow Connector 7"/>
          <p:cNvCxnSpPr/>
          <p:nvPr/>
        </p:nvCxnSpPr>
        <p:spPr>
          <a:xfrm>
            <a:off x="3162300" y="1981200"/>
            <a:ext cx="0" cy="3048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flipV="1">
            <a:off x="3371850" y="2545720"/>
            <a:ext cx="0" cy="24455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75434137"/>
      </p:ext>
    </p:extLst>
  </p:cSld>
  <p:clrMapOvr>
    <a:masterClrMapping/>
  </p:clrMapOvr>
  <mc:AlternateContent xmlns:mc="http://schemas.openxmlformats.org/markup-compatibility/2006" xmlns:p14="http://schemas.microsoft.com/office/powerpoint/2010/main">
    <mc:Choice Requires="p14">
      <p:transition spd="slow" p14:dur="1600" advTm="85691">
        <p14:prism isInverted="1"/>
      </p:transition>
    </mc:Choice>
    <mc:Fallback xmlns="">
      <p:transition spd="slow" advTm="856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35" presetClass="path" presetSubtype="0" repeatCount="indefinite" autoRev="1" fill="hold" nodeType="afterEffect">
                                  <p:stCondLst>
                                    <p:cond delay="0"/>
                                  </p:stCondLst>
                                  <p:endCondLst>
                                    <p:cond evt="onNext" delay="0">
                                      <p:tgtEl>
                                        <p:sldTgt/>
                                      </p:tgtEl>
                                    </p:cond>
                                  </p:endCondLst>
                                  <p:childTnLst>
                                    <p:animMotion origin="layout" path="M -0.37275 -0.08495 L -0.41233 -0.1294 " pathEditMode="relative" rAng="0" ptsTypes="AA">
                                      <p:cBhvr>
                                        <p:cTn id="29" dur="1000" fill="hold"/>
                                        <p:tgtEl>
                                          <p:spTgt spid="6"/>
                                        </p:tgtEl>
                                        <p:attrNameLst>
                                          <p:attrName>ppt_x</p:attrName>
                                          <p:attrName>ppt_y</p:attrName>
                                        </p:attrNameLst>
                                      </p:cBhvr>
                                      <p:rCtr x="-1979" y="-2222"/>
                                    </p:animMotion>
                                  </p:childTnLst>
                                </p:cTn>
                              </p:par>
                              <p:par>
                                <p:cTn id="30" presetID="22" presetClass="entr" presetSubtype="8" fill="hold" grpId="0" nodeType="withEffect">
                                  <p:stCondLst>
                                    <p:cond delay="0"/>
                                  </p:stCondLst>
                                  <p:iterate type="wd">
                                    <p:tmPct val="30000"/>
                                  </p:iterate>
                                  <p:childTnLst>
                                    <p:set>
                                      <p:cBhvr>
                                        <p:cTn id="31" dur="1" fill="hold">
                                          <p:stCondLst>
                                            <p:cond delay="0"/>
                                          </p:stCondLst>
                                        </p:cTn>
                                        <p:tgtEl>
                                          <p:spTgt spid="4"/>
                                        </p:tgtEl>
                                        <p:attrNameLst>
                                          <p:attrName>style.visibility</p:attrName>
                                        </p:attrNameLst>
                                      </p:cBhvr>
                                      <p:to>
                                        <p:strVal val="visible"/>
                                      </p:to>
                                    </p:set>
                                    <p:animEffect transition="in" filter="wipe(left)">
                                      <p:cBhvr>
                                        <p:cTn id="32" dur="1000"/>
                                        <p:tgtEl>
                                          <p:spTgt spid="4"/>
                                        </p:tgtEl>
                                      </p:cBhvr>
                                    </p:animEffect>
                                  </p:childTnLst>
                                </p:cTn>
                              </p:par>
                              <p:par>
                                <p:cTn id="33" presetID="22" presetClass="entr" presetSubtype="1" repeatCount="indefinite" fill="hold" nodeType="withEffect">
                                  <p:stCondLst>
                                    <p:cond delay="0"/>
                                  </p:stCondLst>
                                  <p:endCondLst>
                                    <p:cond evt="onNext" delay="0">
                                      <p:tgtEl>
                                        <p:sldTgt/>
                                      </p:tgtEl>
                                    </p:cond>
                                  </p:end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1000"/>
                                        <p:tgtEl>
                                          <p:spTgt spid="8"/>
                                        </p:tgtEl>
                                      </p:cBhvr>
                                    </p:animEffect>
                                  </p:childTnLst>
                                </p:cTn>
                              </p:par>
                              <p:par>
                                <p:cTn id="36" presetID="22" presetClass="entr" presetSubtype="4" repeatCount="indefinite" fill="hold" nodeType="withEffect">
                                  <p:stCondLst>
                                    <p:cond delay="0"/>
                                  </p:stCondLst>
                                  <p:endCondLst>
                                    <p:cond evt="onNext" delay="0">
                                      <p:tgtEl>
                                        <p:sldTgt/>
                                      </p:tgtEl>
                                    </p:cond>
                                  </p:end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47750" y="361950"/>
            <a:ext cx="5883626" cy="4724400"/>
            <a:chOff x="609600" y="685800"/>
            <a:chExt cx="7061902" cy="685800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77860"/>
            <a:stretch/>
          </p:blipFill>
          <p:spPr>
            <a:xfrm>
              <a:off x="609600" y="685800"/>
              <a:ext cx="1559276" cy="685800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1869" b="58889"/>
            <a:stretch/>
          </p:blipFill>
          <p:spPr>
            <a:xfrm>
              <a:off x="2168876" y="723900"/>
              <a:ext cx="5502626" cy="2819400"/>
            </a:xfrm>
            <a:prstGeom prst="rect">
              <a:avLst/>
            </a:prstGeom>
          </p:spPr>
        </p:pic>
      </p:gr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3763" t="41944" r="5370"/>
          <a:stretch/>
        </p:blipFill>
        <p:spPr>
          <a:xfrm>
            <a:off x="2232561" y="2273300"/>
            <a:ext cx="3463389" cy="2762779"/>
          </a:xfrm>
          <a:prstGeom prst="rect">
            <a:avLst/>
          </a:prstGeom>
        </p:spPr>
      </p:pic>
      <p:grpSp>
        <p:nvGrpSpPr>
          <p:cNvPr id="16" name="Group 15"/>
          <p:cNvGrpSpPr/>
          <p:nvPr/>
        </p:nvGrpSpPr>
        <p:grpSpPr>
          <a:xfrm>
            <a:off x="2022936" y="2762252"/>
            <a:ext cx="1903219" cy="1962150"/>
            <a:chOff x="6324600" y="3409949"/>
            <a:chExt cx="1903219" cy="1962150"/>
          </a:xfrm>
          <a:gradFill flip="none" rotWithShape="1">
            <a:gsLst>
              <a:gs pos="0">
                <a:srgbClr val="FFFF66">
                  <a:shade val="30000"/>
                  <a:satMod val="115000"/>
                  <a:alpha val="84000"/>
                </a:srgbClr>
              </a:gs>
              <a:gs pos="50000">
                <a:srgbClr val="FFFF66">
                  <a:shade val="67500"/>
                  <a:satMod val="115000"/>
                </a:srgbClr>
              </a:gs>
              <a:gs pos="100000">
                <a:srgbClr val="FFFF66">
                  <a:shade val="100000"/>
                  <a:satMod val="115000"/>
                </a:srgbClr>
              </a:gs>
            </a:gsLst>
            <a:lin ang="2700000" scaled="1"/>
            <a:tileRect/>
          </a:gradFill>
        </p:grpSpPr>
        <p:grpSp>
          <p:nvGrpSpPr>
            <p:cNvPr id="14" name="Group 13"/>
            <p:cNvGrpSpPr/>
            <p:nvPr/>
          </p:nvGrpSpPr>
          <p:grpSpPr>
            <a:xfrm>
              <a:off x="6324600" y="4076701"/>
              <a:ext cx="1903219" cy="1295398"/>
              <a:chOff x="6324600" y="4076701"/>
              <a:chExt cx="1903219" cy="1295398"/>
            </a:xfrm>
            <a:grpFill/>
          </p:grpSpPr>
          <p:sp>
            <p:nvSpPr>
              <p:cNvPr id="11" name="Rectangle 10"/>
              <p:cNvSpPr/>
              <p:nvPr/>
            </p:nvSpPr>
            <p:spPr>
              <a:xfrm>
                <a:off x="6324600" y="4114800"/>
                <a:ext cx="990600" cy="1257299"/>
              </a:xfrm>
              <a:prstGeom prst="rect">
                <a:avLst/>
              </a:prstGeom>
              <a:grpFill/>
              <a:ln>
                <a:noFill/>
              </a:ln>
              <a:effectLst>
                <a:outerShdw blurRad="190500" dist="228600" dir="2700000" algn="ctr">
                  <a:srgbClr val="000000">
                    <a:alpha val="30000"/>
                  </a:srgbClr>
                </a:outerShdw>
              </a:effectLst>
              <a:scene3d>
                <a:camera prst="isometricLeftDown"/>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084819" y="4076701"/>
                <a:ext cx="1143000" cy="1276350"/>
              </a:xfrm>
              <a:prstGeom prst="rect">
                <a:avLst/>
              </a:prstGeom>
              <a:grpFill/>
              <a:ln>
                <a:noFill/>
              </a:ln>
              <a:effectLst>
                <a:outerShdw blurRad="190500" dist="228600" dir="2700000" algn="ctr">
                  <a:srgbClr val="000000">
                    <a:alpha val="30000"/>
                  </a:srgbClr>
                </a:outerShdw>
              </a:effectLst>
              <a:scene3d>
                <a:camera prst="isometricRightUp"/>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6686550" y="3409949"/>
              <a:ext cx="1143000" cy="1025789"/>
            </a:xfrm>
            <a:prstGeom prst="rect">
              <a:avLst/>
            </a:prstGeom>
            <a:grpFill/>
            <a:ln>
              <a:noFill/>
            </a:ln>
            <a:effectLst>
              <a:outerShdw blurRad="190500" dist="228600" dir="2700000" algn="ctr">
                <a:srgbClr val="000000">
                  <a:alpha val="30000"/>
                </a:srgbClr>
              </a:outerShdw>
            </a:effectLst>
            <a:scene3d>
              <a:camera prst="isometricTopUp"/>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Elbow Connector 28"/>
          <p:cNvCxnSpPr/>
          <p:nvPr/>
        </p:nvCxnSpPr>
        <p:spPr>
          <a:xfrm rot="16200000" flipH="1">
            <a:off x="3530336" y="2933702"/>
            <a:ext cx="2007129" cy="1295400"/>
          </a:xfrm>
          <a:prstGeom prst="bentConnector3">
            <a:avLst/>
          </a:prstGeom>
          <a:ln w="57150">
            <a:tailEnd type="arrow"/>
          </a:ln>
        </p:spPr>
        <p:style>
          <a:lnRef idx="3">
            <a:schemeClr val="accent6"/>
          </a:lnRef>
          <a:fillRef idx="0">
            <a:schemeClr val="accent6"/>
          </a:fillRef>
          <a:effectRef idx="2">
            <a:schemeClr val="accent6"/>
          </a:effectRef>
          <a:fontRef idx="minor">
            <a:schemeClr val="tx1"/>
          </a:fontRef>
        </p:style>
      </p:cxnSp>
      <p:sp>
        <p:nvSpPr>
          <p:cNvPr id="34" name="Rectangle 33"/>
          <p:cNvSpPr/>
          <p:nvPr/>
        </p:nvSpPr>
        <p:spPr>
          <a:xfrm>
            <a:off x="3527886" y="4612518"/>
            <a:ext cx="5463714" cy="46166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lvl="1"/>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    </a:t>
            </a:r>
            <a:r>
              <a:rPr lang="bn-IN"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প্রধান </a:t>
            </a:r>
            <a:r>
              <a:rPr lang="bn-IN"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স্কেল </a:t>
            </a:r>
            <a:r>
              <a:rPr lang="bn-IN"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পাঠ</a:t>
            </a: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 = 18 mm = 1.8 cm</a:t>
            </a:r>
            <a:endParaRPr lang="bn-IN"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endParaRPr>
          </a:p>
        </p:txBody>
      </p:sp>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val="0"/>
              </a:ext>
            </a:extLst>
          </a:blip>
          <a:srcRect t="17665" r="36800" b="20060"/>
          <a:stretch/>
        </p:blipFill>
        <p:spPr>
          <a:xfrm rot="4349889">
            <a:off x="726353" y="1283370"/>
            <a:ext cx="1136653" cy="688707"/>
          </a:xfrm>
          <a:prstGeom prst="rect">
            <a:avLst/>
          </a:prstGeom>
        </p:spPr>
      </p:pic>
      <p:sp>
        <p:nvSpPr>
          <p:cNvPr id="5" name="Rectangle 4"/>
          <p:cNvSpPr/>
          <p:nvPr/>
        </p:nvSpPr>
        <p:spPr>
          <a:xfrm>
            <a:off x="0" y="5036079"/>
            <a:ext cx="9144000" cy="1508105"/>
          </a:xfrm>
          <a:prstGeom prst="rect">
            <a:avLst/>
          </a:prstGeom>
        </p:spPr>
        <p:txBody>
          <a:bodyPr wrap="square">
            <a:spAutoFit/>
          </a:bodyPr>
          <a:lstStyle/>
          <a:p>
            <a:r>
              <a:rPr lang="bn-IN" sz="2000" b="1" u="sng" dirty="0">
                <a:solidFill>
                  <a:srgbClr val="FF0000"/>
                </a:solidFill>
              </a:rPr>
              <a:t>প্রধান স্কেল পাঠ</a:t>
            </a:r>
            <a:r>
              <a:rPr lang="en-US" sz="2000" b="1" u="sng" dirty="0">
                <a:solidFill>
                  <a:srgbClr val="FF0000"/>
                </a:solidFill>
              </a:rPr>
              <a:t>ঃ</a:t>
            </a:r>
            <a:endParaRPr lang="bn-IN" sz="2000" b="1" u="sng" dirty="0">
              <a:solidFill>
                <a:srgbClr val="FF0000"/>
              </a:solidFill>
            </a:endParaRPr>
          </a:p>
          <a:p>
            <a:r>
              <a:rPr lang="bn-IN" dirty="0"/>
              <a:t>মনেকরি, যে বস্তুটির দৈর্ঘ্য নির্ণয় করতে হবে তার একটি প্রান্ত প্রধান স্কেলের শূন্য দাগের সাথে মিলে আছে। এ অবস্থায় ভার্নিয়ার স্কেলের সাথে সংযুক্ত চোয়ালটিকে বস্তুটির অপর প্রান্তে স্পর্শ করাতে হবে। যদি বস্তুটির অপর প্রান্তটি প্রধান স্কেলের </a:t>
            </a:r>
            <a:r>
              <a:rPr lang="en-US" dirty="0"/>
              <a:t>M </a:t>
            </a:r>
            <a:r>
              <a:rPr lang="bn-IN" dirty="0"/>
              <a:t>মি.মি. দাগ অতিক্রম করে (ধরি), তবে এটিই হবে ভার্নিয়ার পাঠ।</a:t>
            </a:r>
          </a:p>
        </p:txBody>
      </p:sp>
      <p:sp>
        <p:nvSpPr>
          <p:cNvPr id="7" name="Rectangle 6"/>
          <p:cNvSpPr/>
          <p:nvPr/>
        </p:nvSpPr>
        <p:spPr>
          <a:xfrm>
            <a:off x="3527886" y="203531"/>
            <a:ext cx="2491388" cy="64633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 </a:t>
            </a:r>
            <a:r>
              <a:rPr lang="bn-IN" sz="3600" b="1" u="sng"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প্রধান স্কেল পাঠ</a:t>
            </a:r>
            <a:r>
              <a:rPr lang="en-US" sz="3600" b="1" u="sng"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 </a:t>
            </a:r>
            <a:endParaRPr lang="en-US" sz="3600" b="1" u="sng"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2548764"/>
      </p:ext>
    </p:extLst>
  </p:cSld>
  <p:clrMapOvr>
    <a:masterClrMapping/>
  </p:clrMapOvr>
  <mc:AlternateContent xmlns:mc="http://schemas.openxmlformats.org/markup-compatibility/2006" xmlns:p14="http://schemas.microsoft.com/office/powerpoint/2010/main">
    <mc:Choice Requires="p14">
      <p:transition spd="slow" p14:dur="1600" advTm="84499">
        <p14:prism isInverted="1"/>
      </p:transition>
    </mc:Choice>
    <mc:Fallback xmlns="">
      <p:transition spd="slow" advTm="84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3.05556E-6 1.85185E-6 L 0.1585 0.00787 " pathEditMode="relative" rAng="0" ptsTypes="AA">
                                      <p:cBhvr>
                                        <p:cTn id="23" dur="2000" fill="hold"/>
                                        <p:tgtEl>
                                          <p:spTgt spid="4"/>
                                        </p:tgtEl>
                                        <p:attrNameLst>
                                          <p:attrName>ppt_x</p:attrName>
                                          <p:attrName>ppt_y</p:attrName>
                                        </p:attrNameLst>
                                      </p:cBhvr>
                                      <p:rCtr x="7917" y="394"/>
                                    </p:animMotion>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1" repeatCount="indefinite" fill="hold" nodeType="afterEffect">
                                  <p:stCondLst>
                                    <p:cond delay="0"/>
                                  </p:stCondLst>
                                  <p:endCondLst>
                                    <p:cond evt="onNext" delay="0">
                                      <p:tgtEl>
                                        <p:sldTgt/>
                                      </p:tgtEl>
                                    </p:cond>
                                  </p:end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1000"/>
                                        <p:tgtEl>
                                          <p:spTgt spid="29"/>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childTnLst>
                          </p:cTn>
                        </p:par>
                        <p:par>
                          <p:cTn id="37" fill="hold">
                            <p:stCondLst>
                              <p:cond delay="3500"/>
                            </p:stCondLst>
                            <p:childTnLst>
                              <p:par>
                                <p:cTn id="38" presetID="1"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3500"/>
                            </p:stCondLst>
                            <p:childTnLst>
                              <p:par>
                                <p:cTn id="41" presetID="63" presetClass="path" presetSubtype="0" repeatCount="indefinite" autoRev="1" fill="hold" nodeType="afterEffect">
                                  <p:stCondLst>
                                    <p:cond delay="0"/>
                                  </p:stCondLst>
                                  <p:endCondLst>
                                    <p:cond evt="onNext" delay="0">
                                      <p:tgtEl>
                                        <p:sldTgt/>
                                      </p:tgtEl>
                                    </p:cond>
                                  </p:endCondLst>
                                  <p:childTnLst>
                                    <p:animMotion origin="layout" path="M 0.11458 0.01551 L 0.26458 0.01551 " pathEditMode="relative" rAng="0" ptsTypes="AA">
                                      <p:cBhvr>
                                        <p:cTn id="42" dur="2000" fill="hold"/>
                                        <p:tgtEl>
                                          <p:spTgt spid="17"/>
                                        </p:tgtEl>
                                        <p:attrNameLst>
                                          <p:attrName>ppt_x</p:attrName>
                                          <p:attrName>ppt_y</p:attrName>
                                        </p:attrNameLst>
                                      </p:cBhvr>
                                      <p:rCtr x="7500" y="0"/>
                                    </p:animMotion>
                                  </p:childTnLst>
                                </p:cTn>
                              </p:par>
                              <p:par>
                                <p:cTn id="43" presetID="22" presetClass="entr" presetSubtype="8" fill="hold" grpId="0" nodeType="withEffect">
                                  <p:stCondLst>
                                    <p:cond delay="0"/>
                                  </p:stCondLst>
                                  <p:iterate type="wd">
                                    <p:tmPct val="35000"/>
                                  </p:iterate>
                                  <p:childTnLst>
                                    <p:set>
                                      <p:cBhvr>
                                        <p:cTn id="44" dur="1" fill="hold">
                                          <p:stCondLst>
                                            <p:cond delay="0"/>
                                          </p:stCondLst>
                                        </p:cTn>
                                        <p:tgtEl>
                                          <p:spTgt spid="5"/>
                                        </p:tgtEl>
                                        <p:attrNameLst>
                                          <p:attrName>style.visibility</p:attrName>
                                        </p:attrNameLst>
                                      </p:cBhvr>
                                      <p:to>
                                        <p:strVal val="visible"/>
                                      </p:to>
                                    </p:set>
                                    <p:animEffect transition="in" filter="wipe(left)">
                                      <p:cBhvr>
                                        <p:cTn id="4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8"/>
                </p:tgtEl>
              </p:cMediaNode>
            </p:audio>
          </p:childTnLst>
        </p:cTn>
      </p:par>
    </p:tnLst>
    <p:bldLst>
      <p:bldP spid="34"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47750" y="361950"/>
            <a:ext cx="5883626" cy="4724400"/>
            <a:chOff x="609600" y="685800"/>
            <a:chExt cx="7061902" cy="685800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77860"/>
            <a:stretch/>
          </p:blipFill>
          <p:spPr>
            <a:xfrm>
              <a:off x="609600" y="685800"/>
              <a:ext cx="1559276" cy="685800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1869" b="58889"/>
            <a:stretch/>
          </p:blipFill>
          <p:spPr>
            <a:xfrm>
              <a:off x="2168876" y="723900"/>
              <a:ext cx="5502626" cy="2819400"/>
            </a:xfrm>
            <a:prstGeom prst="rect">
              <a:avLst/>
            </a:prstGeom>
          </p:spPr>
        </p:pic>
      </p:gr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3763" t="41944" r="5370"/>
          <a:stretch/>
        </p:blipFill>
        <p:spPr>
          <a:xfrm>
            <a:off x="2232561" y="2273300"/>
            <a:ext cx="3463389" cy="2762779"/>
          </a:xfrm>
          <a:prstGeom prst="rect">
            <a:avLst/>
          </a:prstGeom>
        </p:spPr>
      </p:pic>
      <p:grpSp>
        <p:nvGrpSpPr>
          <p:cNvPr id="16" name="Group 15"/>
          <p:cNvGrpSpPr/>
          <p:nvPr/>
        </p:nvGrpSpPr>
        <p:grpSpPr>
          <a:xfrm>
            <a:off x="2022936" y="2762252"/>
            <a:ext cx="1903219" cy="1962150"/>
            <a:chOff x="6324600" y="3409949"/>
            <a:chExt cx="1903219" cy="1962150"/>
          </a:xfrm>
          <a:gradFill flip="none" rotWithShape="1">
            <a:gsLst>
              <a:gs pos="0">
                <a:srgbClr val="FFFF66">
                  <a:shade val="30000"/>
                  <a:satMod val="115000"/>
                  <a:alpha val="84000"/>
                </a:srgbClr>
              </a:gs>
              <a:gs pos="50000">
                <a:srgbClr val="FFFF66">
                  <a:shade val="67500"/>
                  <a:satMod val="115000"/>
                </a:srgbClr>
              </a:gs>
              <a:gs pos="100000">
                <a:srgbClr val="FFFF66">
                  <a:shade val="100000"/>
                  <a:satMod val="115000"/>
                </a:srgbClr>
              </a:gs>
            </a:gsLst>
            <a:lin ang="2700000" scaled="1"/>
            <a:tileRect/>
          </a:gradFill>
        </p:grpSpPr>
        <p:grpSp>
          <p:nvGrpSpPr>
            <p:cNvPr id="14" name="Group 13"/>
            <p:cNvGrpSpPr/>
            <p:nvPr/>
          </p:nvGrpSpPr>
          <p:grpSpPr>
            <a:xfrm>
              <a:off x="6324600" y="4076701"/>
              <a:ext cx="1903219" cy="1295398"/>
              <a:chOff x="6324600" y="4076701"/>
              <a:chExt cx="1903219" cy="1295398"/>
            </a:xfrm>
            <a:grpFill/>
          </p:grpSpPr>
          <p:sp>
            <p:nvSpPr>
              <p:cNvPr id="11" name="Rectangle 10"/>
              <p:cNvSpPr/>
              <p:nvPr/>
            </p:nvSpPr>
            <p:spPr>
              <a:xfrm>
                <a:off x="6324600" y="4114800"/>
                <a:ext cx="990600" cy="1257299"/>
              </a:xfrm>
              <a:prstGeom prst="rect">
                <a:avLst/>
              </a:prstGeom>
              <a:grpFill/>
              <a:ln>
                <a:noFill/>
              </a:ln>
              <a:effectLst>
                <a:outerShdw blurRad="190500" dist="228600" dir="2700000" algn="ctr">
                  <a:srgbClr val="000000">
                    <a:alpha val="30000"/>
                  </a:srgbClr>
                </a:outerShdw>
              </a:effectLst>
              <a:scene3d>
                <a:camera prst="isometricLeftDown"/>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084819" y="4076701"/>
                <a:ext cx="1143000" cy="1276350"/>
              </a:xfrm>
              <a:prstGeom prst="rect">
                <a:avLst/>
              </a:prstGeom>
              <a:grpFill/>
              <a:ln>
                <a:noFill/>
              </a:ln>
              <a:effectLst>
                <a:outerShdw blurRad="190500" dist="228600" dir="2700000" algn="ctr">
                  <a:srgbClr val="000000">
                    <a:alpha val="30000"/>
                  </a:srgbClr>
                </a:outerShdw>
              </a:effectLst>
              <a:scene3d>
                <a:camera prst="isometricRightUp"/>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6686550" y="3409949"/>
              <a:ext cx="1143000" cy="1025789"/>
            </a:xfrm>
            <a:prstGeom prst="rect">
              <a:avLst/>
            </a:prstGeom>
            <a:grpFill/>
            <a:ln>
              <a:noFill/>
            </a:ln>
            <a:effectLst>
              <a:outerShdw blurRad="190500" dist="228600" dir="2700000" algn="ctr">
                <a:srgbClr val="000000">
                  <a:alpha val="30000"/>
                </a:srgbClr>
              </a:outerShdw>
            </a:effectLst>
            <a:scene3d>
              <a:camera prst="isometricTopUp"/>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Elbow Connector 28"/>
          <p:cNvCxnSpPr/>
          <p:nvPr/>
        </p:nvCxnSpPr>
        <p:spPr>
          <a:xfrm rot="16200000" flipH="1">
            <a:off x="6063986" y="2933702"/>
            <a:ext cx="2007129" cy="1295400"/>
          </a:xfrm>
          <a:prstGeom prst="bentConnector3">
            <a:avLst/>
          </a:prstGeom>
          <a:ln w="57150">
            <a:tailEnd type="arrow"/>
          </a:ln>
        </p:spPr>
        <p:style>
          <a:lnRef idx="3">
            <a:schemeClr val="accent6"/>
          </a:lnRef>
          <a:fillRef idx="0">
            <a:schemeClr val="accent6"/>
          </a:fillRef>
          <a:effectRef idx="2">
            <a:schemeClr val="accent6"/>
          </a:effectRef>
          <a:fontRef idx="minor">
            <a:schemeClr val="tx1"/>
          </a:fontRef>
        </p:style>
      </p:cxnSp>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val="0"/>
              </a:ext>
            </a:extLst>
          </a:blip>
          <a:srcRect t="17665" r="36800" b="20060"/>
          <a:stretch/>
        </p:blipFill>
        <p:spPr>
          <a:xfrm rot="4349889">
            <a:off x="3266608" y="1463292"/>
            <a:ext cx="1136653" cy="688707"/>
          </a:xfrm>
          <a:prstGeom prst="rect">
            <a:avLst/>
          </a:prstGeom>
        </p:spPr>
      </p:pic>
      <p:sp>
        <p:nvSpPr>
          <p:cNvPr id="9" name="Rectangle 8"/>
          <p:cNvSpPr/>
          <p:nvPr/>
        </p:nvSpPr>
        <p:spPr>
          <a:xfrm>
            <a:off x="3089737" y="100340"/>
            <a:ext cx="3044423" cy="52322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as-IN" sz="2800" b="1" u="sng"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ভার্নিয়ার সমপাতন</a:t>
            </a:r>
            <a:endParaRPr lang="en-US" sz="2800" b="1" u="sng"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0" name="Rectangle 9"/>
          <p:cNvSpPr/>
          <p:nvPr/>
        </p:nvSpPr>
        <p:spPr>
          <a:xfrm>
            <a:off x="19050" y="5334000"/>
            <a:ext cx="9105899" cy="923330"/>
          </a:xfrm>
          <a:prstGeom prst="rect">
            <a:avLst/>
          </a:prstGeom>
        </p:spPr>
        <p:txBody>
          <a:bodyPr wrap="square">
            <a:spAutoFit/>
          </a:bodyPr>
          <a:lstStyle/>
          <a:p>
            <a:r>
              <a:rPr lang="as-IN" u="sng" dirty="0">
                <a:solidFill>
                  <a:srgbClr val="FF0000"/>
                </a:solidFill>
              </a:rPr>
              <a:t>ভার্নিয়ার সমপাতন</a:t>
            </a:r>
            <a:r>
              <a:rPr lang="en-US" u="sng" dirty="0">
                <a:solidFill>
                  <a:srgbClr val="FF0000"/>
                </a:solidFill>
              </a:rPr>
              <a:t>ঃ</a:t>
            </a:r>
            <a:endParaRPr lang="as-IN" u="sng" dirty="0">
              <a:solidFill>
                <a:srgbClr val="FF0000"/>
              </a:solidFill>
            </a:endParaRPr>
          </a:p>
          <a:p>
            <a:r>
              <a:rPr lang="as-IN" dirty="0"/>
              <a:t>দেখতে হবে উপরিউক্ত অবস্থায় ভার্নিয়ারের কোন দাগটি প্রধান স্কেলের কোন দাগের সাথে মিলেছে বা সবচেয়ে কাছাকাছি রয়েছে। এ দাগটিই হবে ভার্নিয়ার সমপাতন।</a:t>
            </a:r>
          </a:p>
        </p:txBody>
      </p:sp>
      <p:sp>
        <p:nvSpPr>
          <p:cNvPr id="12" name="Rectangle 11"/>
          <p:cNvSpPr/>
          <p:nvPr/>
        </p:nvSpPr>
        <p:spPr>
          <a:xfrm>
            <a:off x="6381750" y="4584971"/>
            <a:ext cx="2443298" cy="4616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as-IN"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ভার্নিয়ার </a:t>
            </a:r>
            <a:r>
              <a:rPr lang="as-IN"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সমপাতন</a:t>
            </a: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 </a:t>
            </a: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8</a:t>
            </a:r>
            <a:endPar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35796817"/>
      </p:ext>
    </p:extLst>
  </p:cSld>
  <p:clrMapOvr>
    <a:masterClrMapping/>
  </p:clrMapOvr>
  <mc:AlternateContent xmlns:mc="http://schemas.openxmlformats.org/markup-compatibility/2006" xmlns:p14="http://schemas.microsoft.com/office/powerpoint/2010/main">
    <mc:Choice Requires="p14">
      <p:transition spd="slow" p14:dur="1600" advTm="62458">
        <p14:prism isInverted="1"/>
      </p:transition>
    </mc:Choice>
    <mc:Fallback xmlns="">
      <p:transition spd="slow" advTm="624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3.05556E-6 1.85185E-6 L 0.1585 0.00787 " pathEditMode="relative" rAng="0" ptsTypes="AA">
                                      <p:cBhvr>
                                        <p:cTn id="23" dur="2000" fill="hold"/>
                                        <p:tgtEl>
                                          <p:spTgt spid="4"/>
                                        </p:tgtEl>
                                        <p:attrNameLst>
                                          <p:attrName>ppt_x</p:attrName>
                                          <p:attrName>ppt_y</p:attrName>
                                        </p:attrNameLst>
                                      </p:cBhvr>
                                      <p:rCtr x="7917" y="394"/>
                                    </p:animMotion>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1" repeatCount="indefinite" fill="hold" nodeType="afterEffect">
                                  <p:stCondLst>
                                    <p:cond delay="0"/>
                                  </p:stCondLst>
                                  <p:endCondLst>
                                    <p:cond evt="onNext" delay="0">
                                      <p:tgtEl>
                                        <p:sldTgt/>
                                      </p:tgtEl>
                                    </p:cond>
                                  </p:end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1000"/>
                                        <p:tgtEl>
                                          <p:spTgt spid="29"/>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3500"/>
                            </p:stCondLst>
                            <p:childTnLst>
                              <p:par>
                                <p:cTn id="38" presetID="1"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3500"/>
                            </p:stCondLst>
                            <p:childTnLst>
                              <p:par>
                                <p:cTn id="41" presetID="63" presetClass="path" presetSubtype="0" repeatCount="indefinite" autoRev="1" fill="hold" nodeType="afterEffect">
                                  <p:stCondLst>
                                    <p:cond delay="0"/>
                                  </p:stCondLst>
                                  <p:endCondLst>
                                    <p:cond evt="onNext" delay="0">
                                      <p:tgtEl>
                                        <p:sldTgt/>
                                      </p:tgtEl>
                                    </p:cond>
                                  </p:endCondLst>
                                  <p:childTnLst>
                                    <p:animMotion origin="layout" path="M -0.00625 2.59259E-6 L 0.26598 0.00301 " pathEditMode="relative" rAng="0" ptsTypes="AA">
                                      <p:cBhvr>
                                        <p:cTn id="42" dur="2000" fill="hold"/>
                                        <p:tgtEl>
                                          <p:spTgt spid="17"/>
                                        </p:tgtEl>
                                        <p:attrNameLst>
                                          <p:attrName>ppt_x</p:attrName>
                                          <p:attrName>ppt_y</p:attrName>
                                        </p:attrNameLst>
                                      </p:cBhvr>
                                      <p:rCtr x="13611" y="139"/>
                                    </p:animMotion>
                                  </p:childTnLst>
                                </p:cTn>
                              </p:par>
                              <p:par>
                                <p:cTn id="43" presetID="22" presetClass="entr" presetSubtype="8" fill="hold" grpId="0" nodeType="withEffect">
                                  <p:stCondLst>
                                    <p:cond delay="0"/>
                                  </p:stCondLst>
                                  <p:iterate type="wd">
                                    <p:tmPct val="35000"/>
                                  </p:iterate>
                                  <p:childTnLst>
                                    <p:set>
                                      <p:cBhvr>
                                        <p:cTn id="44" dur="1" fill="hold">
                                          <p:stCondLst>
                                            <p:cond delay="0"/>
                                          </p:stCondLst>
                                        </p:cTn>
                                        <p:tgtEl>
                                          <p:spTgt spid="10"/>
                                        </p:tgtEl>
                                        <p:attrNameLst>
                                          <p:attrName>style.visibility</p:attrName>
                                        </p:attrNameLst>
                                      </p:cBhvr>
                                      <p:to>
                                        <p:strVal val="visible"/>
                                      </p:to>
                                    </p:set>
                                    <p:animEffect transition="in" filter="wipe(left)">
                                      <p:cBhvr>
                                        <p:cTn id="4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5"/>
                </p:tgtEl>
              </p:cMediaNode>
            </p:audio>
          </p:childTnLst>
        </p:cTn>
      </p:par>
    </p:tnLst>
    <p:bldLst>
      <p:bldP spid="9"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47750" y="361950"/>
            <a:ext cx="5883626" cy="4724400"/>
            <a:chOff x="609600" y="685800"/>
            <a:chExt cx="7061902" cy="6858000"/>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r="77860"/>
            <a:stretch/>
          </p:blipFill>
          <p:spPr>
            <a:xfrm>
              <a:off x="609600" y="685800"/>
              <a:ext cx="1559276" cy="6858000"/>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1869" b="58889"/>
            <a:stretch/>
          </p:blipFill>
          <p:spPr>
            <a:xfrm>
              <a:off x="2168876" y="723900"/>
              <a:ext cx="5502626" cy="2819400"/>
            </a:xfrm>
            <a:prstGeom prst="rect">
              <a:avLst/>
            </a:prstGeom>
          </p:spPr>
        </p:pic>
      </p:gr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23763" t="41944" r="5370"/>
          <a:stretch/>
        </p:blipFill>
        <p:spPr>
          <a:xfrm>
            <a:off x="2232561" y="2273300"/>
            <a:ext cx="3463389" cy="2762779"/>
          </a:xfrm>
          <a:prstGeom prst="rect">
            <a:avLst/>
          </a:prstGeom>
        </p:spPr>
      </p:pic>
      <p:grpSp>
        <p:nvGrpSpPr>
          <p:cNvPr id="16" name="Group 15"/>
          <p:cNvGrpSpPr/>
          <p:nvPr/>
        </p:nvGrpSpPr>
        <p:grpSpPr>
          <a:xfrm>
            <a:off x="2022936" y="2762252"/>
            <a:ext cx="1903219" cy="1962150"/>
            <a:chOff x="6324600" y="3409949"/>
            <a:chExt cx="1903219" cy="1962150"/>
          </a:xfrm>
          <a:gradFill flip="none" rotWithShape="1">
            <a:gsLst>
              <a:gs pos="0">
                <a:srgbClr val="FFFF66">
                  <a:shade val="30000"/>
                  <a:satMod val="115000"/>
                  <a:alpha val="84000"/>
                </a:srgbClr>
              </a:gs>
              <a:gs pos="50000">
                <a:srgbClr val="FFFF66">
                  <a:shade val="67500"/>
                  <a:satMod val="115000"/>
                </a:srgbClr>
              </a:gs>
              <a:gs pos="100000">
                <a:srgbClr val="FFFF66">
                  <a:shade val="100000"/>
                  <a:satMod val="115000"/>
                </a:srgbClr>
              </a:gs>
            </a:gsLst>
            <a:lin ang="2700000" scaled="1"/>
            <a:tileRect/>
          </a:gradFill>
        </p:grpSpPr>
        <p:grpSp>
          <p:nvGrpSpPr>
            <p:cNvPr id="14" name="Group 13"/>
            <p:cNvGrpSpPr/>
            <p:nvPr/>
          </p:nvGrpSpPr>
          <p:grpSpPr>
            <a:xfrm>
              <a:off x="6324600" y="4076701"/>
              <a:ext cx="1903219" cy="1295398"/>
              <a:chOff x="6324600" y="4076701"/>
              <a:chExt cx="1903219" cy="1295398"/>
            </a:xfrm>
            <a:grpFill/>
          </p:grpSpPr>
          <p:sp>
            <p:nvSpPr>
              <p:cNvPr id="11" name="Rectangle 10"/>
              <p:cNvSpPr/>
              <p:nvPr/>
            </p:nvSpPr>
            <p:spPr>
              <a:xfrm>
                <a:off x="6324600" y="4114800"/>
                <a:ext cx="990600" cy="1257299"/>
              </a:xfrm>
              <a:prstGeom prst="rect">
                <a:avLst/>
              </a:prstGeom>
              <a:grpFill/>
              <a:ln>
                <a:noFill/>
              </a:ln>
              <a:effectLst>
                <a:outerShdw blurRad="190500" dist="228600" dir="2700000" algn="ctr">
                  <a:srgbClr val="000000">
                    <a:alpha val="30000"/>
                  </a:srgbClr>
                </a:outerShdw>
              </a:effectLst>
              <a:scene3d>
                <a:camera prst="isometricLeftDown"/>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084819" y="4076701"/>
                <a:ext cx="1143000" cy="1276350"/>
              </a:xfrm>
              <a:prstGeom prst="rect">
                <a:avLst/>
              </a:prstGeom>
              <a:grpFill/>
              <a:ln>
                <a:noFill/>
              </a:ln>
              <a:effectLst>
                <a:outerShdw blurRad="190500" dist="228600" dir="2700000" algn="ctr">
                  <a:srgbClr val="000000">
                    <a:alpha val="30000"/>
                  </a:srgbClr>
                </a:outerShdw>
              </a:effectLst>
              <a:scene3d>
                <a:camera prst="isometricRightUp"/>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6686550" y="3409949"/>
              <a:ext cx="1143000" cy="1025789"/>
            </a:xfrm>
            <a:prstGeom prst="rect">
              <a:avLst/>
            </a:prstGeom>
            <a:grpFill/>
            <a:ln>
              <a:noFill/>
            </a:ln>
            <a:effectLst>
              <a:outerShdw blurRad="190500" dist="228600" dir="2700000" algn="ctr">
                <a:srgbClr val="000000">
                  <a:alpha val="30000"/>
                </a:srgbClr>
              </a:outerShdw>
            </a:effectLst>
            <a:scene3d>
              <a:camera prst="isometricTopUp"/>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Elbow Connector 28"/>
          <p:cNvCxnSpPr/>
          <p:nvPr/>
        </p:nvCxnSpPr>
        <p:spPr>
          <a:xfrm rot="16200000" flipH="1">
            <a:off x="6063986" y="2933702"/>
            <a:ext cx="2007129" cy="1295400"/>
          </a:xfrm>
          <a:prstGeom prst="bentConnector3">
            <a:avLst/>
          </a:prstGeom>
          <a:ln w="57150">
            <a:tailEnd type="arrow"/>
          </a:ln>
        </p:spPr>
        <p:style>
          <a:lnRef idx="3">
            <a:schemeClr val="accent6"/>
          </a:lnRef>
          <a:fillRef idx="0">
            <a:schemeClr val="accent6"/>
          </a:fillRef>
          <a:effectRef idx="2">
            <a:schemeClr val="accent6"/>
          </a:effectRef>
          <a:fontRef idx="minor">
            <a:schemeClr val="tx1"/>
          </a:fontRef>
        </p:style>
      </p:cxnSp>
      <p:pic>
        <p:nvPicPr>
          <p:cNvPr id="17" name="Picture 1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val="0"/>
              </a:ext>
            </a:extLst>
          </a:blip>
          <a:srcRect t="17665" r="36800" b="20060"/>
          <a:stretch/>
        </p:blipFill>
        <p:spPr>
          <a:xfrm rot="4349889">
            <a:off x="3266608" y="1463292"/>
            <a:ext cx="1136653" cy="688707"/>
          </a:xfrm>
          <a:prstGeom prst="rect">
            <a:avLst/>
          </a:prstGeom>
        </p:spPr>
      </p:pic>
      <p:sp>
        <p:nvSpPr>
          <p:cNvPr id="12" name="Rectangle 11"/>
          <p:cNvSpPr/>
          <p:nvPr/>
        </p:nvSpPr>
        <p:spPr>
          <a:xfrm>
            <a:off x="6381750" y="4584971"/>
            <a:ext cx="2443298" cy="4616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as-IN"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ভার্নিয়ার </a:t>
            </a:r>
            <a:r>
              <a:rPr lang="as-IN"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সমপাতন</a:t>
            </a: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 </a:t>
            </a: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8</a:t>
            </a:r>
            <a:endPar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5" name="Rectangle 4"/>
          <p:cNvSpPr/>
          <p:nvPr/>
        </p:nvSpPr>
        <p:spPr>
          <a:xfrm>
            <a:off x="3711550" y="361950"/>
            <a:ext cx="3167855"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IN" sz="28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বস্তুর দৈর্ঘ্য নির্ণয় সূত্র</a:t>
            </a:r>
          </a:p>
        </p:txBody>
      </p:sp>
      <p:cxnSp>
        <p:nvCxnSpPr>
          <p:cNvPr id="8" name="Elbow Connector 7"/>
          <p:cNvCxnSpPr/>
          <p:nvPr/>
        </p:nvCxnSpPr>
        <p:spPr>
          <a:xfrm rot="16200000" flipH="1">
            <a:off x="3696127" y="2752759"/>
            <a:ext cx="1708151" cy="1320730"/>
          </a:xfrm>
          <a:prstGeom prst="bentConnector3">
            <a:avLst/>
          </a:prstGeom>
          <a:ln>
            <a:tailEnd type="arrow"/>
          </a:ln>
        </p:spPr>
        <p:style>
          <a:lnRef idx="3">
            <a:schemeClr val="accent6"/>
          </a:lnRef>
          <a:fillRef idx="0">
            <a:schemeClr val="accent6"/>
          </a:fillRef>
          <a:effectRef idx="2">
            <a:schemeClr val="accent6"/>
          </a:effectRef>
          <a:fontRef idx="minor">
            <a:schemeClr val="tx1"/>
          </a:fontRef>
        </p:style>
      </p:cxnSp>
      <p:sp>
        <p:nvSpPr>
          <p:cNvPr id="20" name="Rectangle 19"/>
          <p:cNvSpPr/>
          <p:nvPr/>
        </p:nvSpPr>
        <p:spPr>
          <a:xfrm>
            <a:off x="4331160" y="4128884"/>
            <a:ext cx="1758815" cy="83099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bn-IN"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প্রধান স্কেল পাঠ</a:t>
            </a: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 </a:t>
            </a: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 </a:t>
            </a:r>
          </a:p>
          <a:p>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NikoshBAN" pitchFamily="2" charset="0"/>
                <a:cs typeface="NikoshBAN" pitchFamily="2" charset="0"/>
              </a:rPr>
              <a:t>= 18 mm</a:t>
            </a:r>
            <a:endPar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23" name="Picture 2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19" b="100000" l="5981" r="65311">
                        <a14:backgroundMark x1="19856" y1="17899" x2="19856" y2="17899"/>
                        <a14:backgroundMark x1="31579" y1="24514" x2="31579" y2="24514"/>
                        <a14:backgroundMark x1="39952" y1="29183" x2="39952" y2="29183"/>
                        <a14:backgroundMark x1="48565" y1="33852" x2="48565" y2="33852"/>
                        <a14:backgroundMark x1="54306" y1="40078" x2="54306" y2="40078"/>
                        <a14:backgroundMark x1="59330" y1="43580" x2="59330" y2="43580"/>
                        <a14:backgroundMark x1="62679" y1="48638" x2="62679" y2="48638"/>
                        <a14:backgroundMark x1="62440" y1="52918" x2="62440" y2="52918"/>
                        <a14:backgroundMark x1="58373" y1="55642" x2="58373" y2="55642"/>
                        <a14:backgroundMark x1="52632" y1="52140" x2="52632" y2="52140"/>
                        <a14:backgroundMark x1="47368" y1="47471" x2="47368" y2="47471"/>
                        <a14:backgroundMark x1="41866" y1="45525" x2="41866" y2="45525"/>
                        <a14:backgroundMark x1="42823" y1="50584" x2="42823" y2="50584"/>
                        <a14:backgroundMark x1="41627" y1="56809" x2="41627" y2="56809"/>
                        <a14:backgroundMark x1="38995" y1="60700" x2="38995" y2="60700"/>
                        <a14:backgroundMark x1="33971" y1="63424" x2="33971" y2="63424"/>
                        <a14:backgroundMark x1="31818" y1="69650" x2="31818" y2="69650"/>
                        <a14:backgroundMark x1="27751" y1="73541" x2="27751" y2="73541"/>
                        <a14:backgroundMark x1="26555" y1="78988" x2="26555" y2="78988"/>
                        <a14:backgroundMark x1="21053" y1="80934" x2="21053" y2="80934"/>
                        <a14:backgroundMark x1="16268" y1="76654" x2="16268" y2="76654"/>
                        <a14:backgroundMark x1="11244" y1="75486" x2="11244" y2="75486"/>
                        <a14:backgroundMark x1="7895" y1="71984" x2="7895" y2="71984"/>
                        <a14:backgroundMark x1="8612" y1="64591" x2="8612" y2="64591"/>
                        <a14:backgroundMark x1="8852" y1="54475" x2="8852" y2="54475"/>
                        <a14:backgroundMark x1="8612" y1="43969" x2="8612" y2="43969"/>
                        <a14:backgroundMark x1="8134" y1="33463" x2="8134" y2="33463"/>
                        <a14:backgroundMark x1="8134" y1="26848" x2="8134" y2="26848"/>
                        <a14:backgroundMark x1="8373" y1="22179" x2="8373" y2="22179"/>
                        <a14:backgroundMark x1="11244" y1="20623" x2="11244" y2="20623"/>
                        <a14:backgroundMark x1="12919" y1="17510" x2="12919" y2="17510"/>
                      </a14:backgroundRemoval>
                    </a14:imgEffect>
                  </a14:imgLayer>
                </a14:imgProps>
              </a:ext>
              <a:ext uri="{28A0092B-C50C-407E-A947-70E740481C1C}">
                <a14:useLocalDpi xmlns:a14="http://schemas.microsoft.com/office/drawing/2010/main" val="0"/>
              </a:ext>
            </a:extLst>
          </a:blip>
          <a:srcRect t="17665" r="36800" b="20060"/>
          <a:stretch/>
        </p:blipFill>
        <p:spPr>
          <a:xfrm rot="4349889">
            <a:off x="1778535" y="1283369"/>
            <a:ext cx="1136653" cy="688707"/>
          </a:xfrm>
          <a:prstGeom prst="rect">
            <a:avLst/>
          </a:prstGeom>
        </p:spPr>
      </p:pic>
      <p:sp>
        <p:nvSpPr>
          <p:cNvPr id="26" name="Rectangle 25"/>
          <p:cNvSpPr/>
          <p:nvPr/>
        </p:nvSpPr>
        <p:spPr>
          <a:xfrm>
            <a:off x="228600" y="5086350"/>
            <a:ext cx="8877300" cy="646331"/>
          </a:xfrm>
          <a:prstGeom prst="rect">
            <a:avLst/>
          </a:prstGeom>
        </p:spPr>
        <p:txBody>
          <a:bodyPr wrap="square">
            <a:spAutoFit/>
          </a:bodyPr>
          <a:lstStyle/>
          <a:p>
            <a:pPr lvl="0"/>
            <a:r>
              <a:rPr lang="en-US" dirty="0" smtClean="0">
                <a:solidFill>
                  <a:prstClr val="black"/>
                </a:solidFill>
                <a:latin typeface="Georgia"/>
                <a:cs typeface="Vrinda"/>
              </a:rPr>
              <a:t> </a:t>
            </a:r>
            <a:r>
              <a:rPr lang="bn-IN" dirty="0" smtClean="0">
                <a:solidFill>
                  <a:prstClr val="black"/>
                </a:solidFill>
                <a:latin typeface="Georgia"/>
                <a:cs typeface="Vrinda"/>
              </a:rPr>
              <a:t>বস্তুর দৈর্ঘ্য</a:t>
            </a:r>
            <a:r>
              <a:rPr lang="en-US" dirty="0" smtClean="0">
                <a:solidFill>
                  <a:prstClr val="black"/>
                </a:solidFill>
                <a:latin typeface="Georgia"/>
                <a:cs typeface="Vrinda"/>
              </a:rPr>
              <a:t> </a:t>
            </a:r>
            <a:r>
              <a:rPr lang="bn-IN" dirty="0" smtClean="0">
                <a:solidFill>
                  <a:prstClr val="black"/>
                </a:solidFill>
                <a:latin typeface="Georgia"/>
                <a:cs typeface="Vrinda"/>
              </a:rPr>
              <a:t>= </a:t>
            </a:r>
            <a:r>
              <a:rPr lang="bn-IN" dirty="0">
                <a:solidFill>
                  <a:prstClr val="black"/>
                </a:solidFill>
                <a:latin typeface="Georgia"/>
                <a:cs typeface="Vrinda"/>
              </a:rPr>
              <a:t>প্রধান স্কেল পাঠ (</a:t>
            </a:r>
            <a:r>
              <a:rPr lang="en-US" dirty="0">
                <a:solidFill>
                  <a:prstClr val="black"/>
                </a:solidFill>
                <a:latin typeface="Georgia"/>
              </a:rPr>
              <a:t>M)+ </a:t>
            </a:r>
            <a:r>
              <a:rPr lang="bn-IN" dirty="0">
                <a:solidFill>
                  <a:prstClr val="black"/>
                </a:solidFill>
                <a:latin typeface="Georgia"/>
                <a:cs typeface="Vrinda"/>
              </a:rPr>
              <a:t>ভার্নিয়ার সমপাতন(</a:t>
            </a:r>
            <a:r>
              <a:rPr lang="en-US" dirty="0">
                <a:solidFill>
                  <a:prstClr val="black"/>
                </a:solidFill>
                <a:latin typeface="Georgia"/>
              </a:rPr>
              <a:t>V)× </a:t>
            </a:r>
            <a:r>
              <a:rPr lang="bn-IN" dirty="0">
                <a:solidFill>
                  <a:prstClr val="black"/>
                </a:solidFill>
                <a:latin typeface="Georgia"/>
                <a:cs typeface="Vrinda"/>
              </a:rPr>
              <a:t>ভার্নিয়ার ধ্রুবক(</a:t>
            </a:r>
            <a:r>
              <a:rPr lang="en-US" dirty="0">
                <a:solidFill>
                  <a:prstClr val="black"/>
                </a:solidFill>
                <a:latin typeface="Georgia"/>
              </a:rPr>
              <a:t>VC)- [</a:t>
            </a:r>
            <a:r>
              <a:rPr lang="bn-IN" dirty="0">
                <a:solidFill>
                  <a:prstClr val="black"/>
                </a:solidFill>
                <a:latin typeface="Georgia"/>
                <a:cs typeface="Vrinda"/>
              </a:rPr>
              <a:t>যান্ত্রিক </a:t>
            </a:r>
            <a:r>
              <a:rPr lang="en-US" dirty="0" smtClean="0">
                <a:solidFill>
                  <a:prstClr val="black"/>
                </a:solidFill>
                <a:latin typeface="Georgia"/>
                <a:cs typeface="Vrinda"/>
              </a:rPr>
              <a:t>  </a:t>
            </a:r>
            <a:r>
              <a:rPr lang="bn-IN" dirty="0" smtClean="0">
                <a:solidFill>
                  <a:prstClr val="black"/>
                </a:solidFill>
                <a:latin typeface="Georgia"/>
                <a:cs typeface="Vrinda"/>
              </a:rPr>
              <a:t>ত্রুটি </a:t>
            </a:r>
            <a:r>
              <a:rPr lang="bn-IN" dirty="0">
                <a:solidFill>
                  <a:prstClr val="black"/>
                </a:solidFill>
                <a:latin typeface="Georgia"/>
                <a:cs typeface="Vrinda"/>
              </a:rPr>
              <a:t>(±</a:t>
            </a:r>
            <a:r>
              <a:rPr lang="en-US" dirty="0">
                <a:solidFill>
                  <a:prstClr val="black"/>
                </a:solidFill>
                <a:latin typeface="Georgia"/>
              </a:rPr>
              <a:t>e)]</a:t>
            </a:r>
          </a:p>
        </p:txBody>
      </p:sp>
      <p:sp>
        <p:nvSpPr>
          <p:cNvPr id="28" name="Rectangle 27"/>
          <p:cNvSpPr/>
          <p:nvPr/>
        </p:nvSpPr>
        <p:spPr>
          <a:xfrm>
            <a:off x="-9247" y="5738515"/>
            <a:ext cx="2041430" cy="461664"/>
          </a:xfrm>
          <a:prstGeom prst="rect">
            <a:avLst/>
          </a:prstGeom>
        </p:spPr>
        <p:txBody>
          <a:bodyPr wrap="square">
            <a:spAutoFit/>
          </a:bodyPr>
          <a:lstStyle/>
          <a:p>
            <a:r>
              <a:rPr lang="bn-IN" sz="2400" b="1" dirty="0">
                <a:solidFill>
                  <a:prstClr val="black"/>
                </a:solidFill>
                <a:latin typeface="Georgia"/>
                <a:cs typeface="Vrinda"/>
              </a:rPr>
              <a:t>বস্তুর </a:t>
            </a:r>
            <a:r>
              <a:rPr lang="bn-IN" sz="2400" b="1" dirty="0" smtClean="0">
                <a:solidFill>
                  <a:prstClr val="black"/>
                </a:solidFill>
                <a:latin typeface="Georgia"/>
                <a:cs typeface="Vrinda"/>
              </a:rPr>
              <a:t>দৈর্ঘ্য</a:t>
            </a:r>
            <a:r>
              <a:rPr lang="en-US" sz="2400" b="1" dirty="0" smtClean="0">
                <a:solidFill>
                  <a:prstClr val="black"/>
                </a:solidFill>
                <a:latin typeface="Georgia"/>
                <a:cs typeface="Vrinda"/>
              </a:rPr>
              <a:t> </a:t>
            </a:r>
            <a:r>
              <a:rPr lang="bn-IN" sz="2400" b="1" dirty="0" smtClean="0">
                <a:solidFill>
                  <a:prstClr val="black"/>
                </a:solidFill>
                <a:latin typeface="Georgia"/>
                <a:cs typeface="Vrinda"/>
              </a:rPr>
              <a:t>=</a:t>
            </a:r>
            <a:r>
              <a:rPr lang="en-US" sz="2400" b="1" dirty="0" smtClean="0">
                <a:solidFill>
                  <a:prstClr val="black"/>
                </a:solidFill>
                <a:latin typeface="Georgia"/>
                <a:cs typeface="Vrinda"/>
              </a:rPr>
              <a:t> </a:t>
            </a:r>
            <a:endParaRPr lang="en-US" sz="4000" b="1" dirty="0"/>
          </a:p>
        </p:txBody>
      </p:sp>
      <p:graphicFrame>
        <p:nvGraphicFramePr>
          <p:cNvPr id="7" name="Object 6"/>
          <p:cNvGraphicFramePr>
            <a:graphicFrameLocks noChangeAspect="1"/>
          </p:cNvGraphicFramePr>
          <p:nvPr>
            <p:extLst>
              <p:ext uri="{D42A27DB-BD31-4B8C-83A1-F6EECF244321}">
                <p14:modId xmlns:p14="http://schemas.microsoft.com/office/powerpoint/2010/main" val="1372539208"/>
              </p:ext>
            </p:extLst>
          </p:nvPr>
        </p:nvGraphicFramePr>
        <p:xfrm>
          <a:off x="2022936" y="5736202"/>
          <a:ext cx="4085546" cy="510692"/>
        </p:xfrm>
        <a:graphic>
          <a:graphicData uri="http://schemas.openxmlformats.org/presentationml/2006/ole">
            <mc:AlternateContent xmlns:mc="http://schemas.openxmlformats.org/markup-compatibility/2006">
              <mc:Choice xmlns:v="urn:schemas-microsoft-com:vml" Requires="v">
                <p:oleObj spid="_x0000_s1111" name="Equation" r:id="rId9" imgW="1422360" imgH="177480" progId="Equation.3">
                  <p:embed/>
                </p:oleObj>
              </mc:Choice>
              <mc:Fallback>
                <p:oleObj name="Equation" r:id="rId9" imgW="1422360" imgH="177480" progId="Equation.3">
                  <p:embed/>
                  <p:pic>
                    <p:nvPicPr>
                      <p:cNvPr id="0" name=""/>
                      <p:cNvPicPr/>
                      <p:nvPr/>
                    </p:nvPicPr>
                    <p:blipFill>
                      <a:blip r:embed="rId10"/>
                      <a:stretch>
                        <a:fillRect/>
                      </a:stretch>
                    </p:blipFill>
                    <p:spPr>
                      <a:xfrm>
                        <a:off x="2022936" y="5736202"/>
                        <a:ext cx="4085546" cy="510692"/>
                      </a:xfrm>
                      <a:prstGeom prst="rect">
                        <a:avLst/>
                      </a:prstGeom>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55399309"/>
      </p:ext>
    </p:extLst>
  </p:cSld>
  <p:clrMapOvr>
    <a:masterClrMapping/>
  </p:clrMapOvr>
  <mc:AlternateContent xmlns:mc="http://schemas.openxmlformats.org/markup-compatibility/2006" xmlns:p14="http://schemas.microsoft.com/office/powerpoint/2010/main">
    <mc:Choice Requires="p14">
      <p:transition spd="slow" p14:dur="1600" advTm="61782">
        <p14:prism isInverted="1"/>
      </p:transition>
    </mc:Choice>
    <mc:Fallback xmlns="">
      <p:transition spd="slow" advTm="617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3.05556E-6 1.85185E-6 L 0.1585 0.00787 " pathEditMode="relative" rAng="0" ptsTypes="AA">
                                      <p:cBhvr>
                                        <p:cTn id="23" dur="2000" fill="hold"/>
                                        <p:tgtEl>
                                          <p:spTgt spid="4"/>
                                        </p:tgtEl>
                                        <p:attrNameLst>
                                          <p:attrName>ppt_x</p:attrName>
                                          <p:attrName>ppt_y</p:attrName>
                                        </p:attrNameLst>
                                      </p:cBhvr>
                                      <p:rCtr x="7917" y="394"/>
                                    </p:animMotion>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0"/>
                            </p:stCondLst>
                            <p:childTnLst>
                              <p:par>
                                <p:cTn id="32" presetID="63" presetClass="path" presetSubtype="0" repeatCount="indefinite" autoRev="1" fill="hold" nodeType="afterEffect">
                                  <p:stCondLst>
                                    <p:cond delay="0"/>
                                  </p:stCondLst>
                                  <p:endCondLst>
                                    <p:cond evt="onNext" delay="0">
                                      <p:tgtEl>
                                        <p:sldTgt/>
                                      </p:tgtEl>
                                    </p:cond>
                                  </p:endCondLst>
                                  <p:childTnLst>
                                    <p:animMotion origin="layout" path="M 2.77778E-6 1.48148E-6 L 0.15173 0.00717 " pathEditMode="relative" rAng="0" ptsTypes="AA">
                                      <p:cBhvr>
                                        <p:cTn id="33" dur="2000" fill="hold"/>
                                        <p:tgtEl>
                                          <p:spTgt spid="23"/>
                                        </p:tgtEl>
                                        <p:attrNameLst>
                                          <p:attrName>ppt_x</p:attrName>
                                          <p:attrName>ppt_y</p:attrName>
                                        </p:attrNameLst>
                                      </p:cBhvr>
                                      <p:rCtr x="7587" y="347"/>
                                    </p:animMotion>
                                  </p:childTnLst>
                                </p:cTn>
                              </p:par>
                              <p:par>
                                <p:cTn id="34" presetID="22" presetClass="entr" presetSubtype="1" repeatCount="indefinite" fill="hold" nodeType="withEffect">
                                  <p:stCondLst>
                                    <p:cond delay="0"/>
                                  </p:stCondLst>
                                  <p:endCondLst>
                                    <p:cond evt="onNext" delay="0">
                                      <p:tgtEl>
                                        <p:sldTgt/>
                                      </p:tgtEl>
                                    </p:cond>
                                  </p:endCondLst>
                                  <p:childTnLst>
                                    <p:set>
                                      <p:cBhvr>
                                        <p:cTn id="35" dur="1" fill="hold">
                                          <p:stCondLst>
                                            <p:cond delay="0"/>
                                          </p:stCondLst>
                                        </p:cTn>
                                        <p:tgtEl>
                                          <p:spTgt spid="8"/>
                                        </p:tgtEl>
                                        <p:attrNameLst>
                                          <p:attrName>style.visibility</p:attrName>
                                        </p:attrNameLst>
                                      </p:cBhvr>
                                      <p:to>
                                        <p:strVal val="visible"/>
                                      </p:to>
                                    </p:set>
                                    <p:animEffect transition="in" filter="wipe(up)">
                                      <p:cBhvr>
                                        <p:cTn id="36" dur="1000"/>
                                        <p:tgtEl>
                                          <p:spTgt spid="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par>
                          <p:cTn id="42" fill="hold">
                            <p:stCondLst>
                              <p:cond delay="4000"/>
                            </p:stCondLst>
                            <p:childTnLst>
                              <p:par>
                                <p:cTn id="43" presetID="1" presetClass="entr" presetSubtype="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par>
                          <p:cTn id="45" fill="hold">
                            <p:stCondLst>
                              <p:cond delay="4000"/>
                            </p:stCondLst>
                            <p:childTnLst>
                              <p:par>
                                <p:cTn id="46" presetID="63" presetClass="path" presetSubtype="0" repeatCount="indefinite" autoRev="1" fill="hold" nodeType="afterEffect">
                                  <p:stCondLst>
                                    <p:cond delay="0"/>
                                  </p:stCondLst>
                                  <p:endCondLst>
                                    <p:cond evt="onNext" delay="0">
                                      <p:tgtEl>
                                        <p:sldTgt/>
                                      </p:tgtEl>
                                    </p:cond>
                                  </p:endCondLst>
                                  <p:childTnLst>
                                    <p:animMotion origin="layout" path="M -0.00208 -0.00556 L 0.26459 0.00555 " pathEditMode="relative" rAng="0" ptsTypes="AA">
                                      <p:cBhvr>
                                        <p:cTn id="47" dur="2000" fill="hold"/>
                                        <p:tgtEl>
                                          <p:spTgt spid="17"/>
                                        </p:tgtEl>
                                        <p:attrNameLst>
                                          <p:attrName>ppt_x</p:attrName>
                                          <p:attrName>ppt_y</p:attrName>
                                        </p:attrNameLst>
                                      </p:cBhvr>
                                      <p:rCtr x="13333" y="556"/>
                                    </p:animMotion>
                                  </p:childTnLst>
                                </p:cTn>
                              </p:par>
                              <p:par>
                                <p:cTn id="48" presetID="22" presetClass="entr" presetSubtype="1" repeatCount="indefinite" fill="hold" nodeType="withEffect">
                                  <p:stCondLst>
                                    <p:cond delay="0"/>
                                  </p:stCondLst>
                                  <p:endCondLst>
                                    <p:cond evt="onNext" delay="0">
                                      <p:tgtEl>
                                        <p:sldTgt/>
                                      </p:tgtEl>
                                    </p:cond>
                                  </p:end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1000"/>
                                        <p:tgtEl>
                                          <p:spTgt spid="2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par>
                          <p:cTn id="56" fill="hold">
                            <p:stCondLst>
                              <p:cond delay="8000"/>
                            </p:stCondLst>
                            <p:childTnLst>
                              <p:par>
                                <p:cTn id="57" presetID="22" presetClass="entr" presetSubtype="4" fill="hold" grpId="0" nodeType="afterEffect">
                                  <p:stCondLst>
                                    <p:cond delay="0"/>
                                  </p:stCondLst>
                                  <p:iterate type="wd">
                                    <p:tmPct val="40000"/>
                                  </p:iterate>
                                  <p:childTnLst>
                                    <p:set>
                                      <p:cBhvr>
                                        <p:cTn id="58" dur="1" fill="hold">
                                          <p:stCondLst>
                                            <p:cond delay="0"/>
                                          </p:stCondLst>
                                        </p:cTn>
                                        <p:tgtEl>
                                          <p:spTgt spid="26"/>
                                        </p:tgtEl>
                                        <p:attrNameLst>
                                          <p:attrName>style.visibility</p:attrName>
                                        </p:attrNameLst>
                                      </p:cBhvr>
                                      <p:to>
                                        <p:strVal val="visible"/>
                                      </p:to>
                                    </p:set>
                                    <p:animEffect transition="in" filter="wipe(down)">
                                      <p:cBhvr>
                                        <p:cTn id="59" dur="1000"/>
                                        <p:tgtEl>
                                          <p:spTgt spid="26"/>
                                        </p:tgtEl>
                                      </p:cBhvr>
                                    </p:animEffect>
                                  </p:childTnLst>
                                </p:cTn>
                              </p:par>
                            </p:childTnLst>
                          </p:cTn>
                        </p:par>
                        <p:par>
                          <p:cTn id="60" fill="hold">
                            <p:stCondLst>
                              <p:cond delay="18200"/>
                            </p:stCondLst>
                            <p:childTnLst>
                              <p:par>
                                <p:cTn id="61" presetID="21" presetClass="entr" presetSubtype="1" fill="hold"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heel(1)">
                                      <p:cBhvr>
                                        <p:cTn id="63" dur="2000"/>
                                        <p:tgtEl>
                                          <p:spTgt spid="7"/>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heel(1)">
                                      <p:cBhvr>
                                        <p:cTn id="66"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9"/>
                </p:tgtEl>
              </p:cMediaNode>
            </p:audio>
          </p:childTnLst>
        </p:cTn>
      </p:par>
    </p:tnLst>
    <p:bldLst>
      <p:bldP spid="12" grpId="0"/>
      <p:bldP spid="5" grpId="0"/>
      <p:bldP spid="20" grpId="0"/>
      <p:bldP spid="26"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03" t="15874" r="18092" b="38670"/>
          <a:stretch/>
        </p:blipFill>
        <p:spPr bwMode="auto">
          <a:xfrm>
            <a:off x="3581160" y="567007"/>
            <a:ext cx="1905480" cy="69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4035" y="1423514"/>
            <a:ext cx="6919366" cy="488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20936247">
            <a:off x="1621729" y="3227898"/>
            <a:ext cx="4288779" cy="2431435"/>
          </a:xfrm>
          <a:prstGeom prst="rect">
            <a:avLst/>
          </a:prstGeom>
          <a:scene3d>
            <a:camera prst="isometricOffAxis2Left"/>
            <a:lightRig rig="threePt" dir="t"/>
          </a:scene3d>
        </p:spPr>
        <p:txBody>
          <a:bodyPr wrap="square">
            <a:spAutoFit/>
          </a:bodyPr>
          <a:lstStyle/>
          <a:p>
            <a:pPr>
              <a:defRPr/>
            </a:pPr>
            <a:r>
              <a:rPr lang="en-US" sz="3200" b="1" kern="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a:t>
            </a:r>
            <a:r>
              <a:rPr lang="bn-IN" sz="3200" b="1" kern="0"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মোঃহাবিবুর রহমান </a:t>
            </a:r>
            <a:endParaRPr lang="en-US" sz="3200" b="1" kern="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a:p>
            <a:pPr>
              <a:defRPr/>
            </a:pPr>
            <a:r>
              <a:rPr lang="en-US" b="1" kern="0" dirty="0">
                <a:solidFill>
                  <a:srgbClr val="002060"/>
                </a:solidFill>
                <a:latin typeface="NikoshBAN" pitchFamily="2" charset="0"/>
                <a:cs typeface="NikoshBAN" pitchFamily="2" charset="0"/>
              </a:rPr>
              <a:t>           </a:t>
            </a:r>
            <a:r>
              <a:rPr lang="bn-IN" b="1" kern="0" dirty="0" smtClean="0">
                <a:solidFill>
                  <a:srgbClr val="002060"/>
                </a:solidFill>
                <a:latin typeface="NikoshBAN" pitchFamily="2" charset="0"/>
                <a:cs typeface="NikoshBAN" pitchFamily="2" charset="0"/>
              </a:rPr>
              <a:t>ইনস্ট্রাক্টর (পদার্থবিজ্ঞান) </a:t>
            </a:r>
            <a:endParaRPr lang="en-US" sz="2400" b="1" kern="0" dirty="0">
              <a:solidFill>
                <a:srgbClr val="002060"/>
              </a:solidFill>
              <a:latin typeface="NikoshBAN" pitchFamily="2" charset="0"/>
              <a:cs typeface="NikoshBAN" pitchFamily="2" charset="0"/>
            </a:endParaRPr>
          </a:p>
          <a:p>
            <a:pPr>
              <a:defRPr/>
            </a:pPr>
            <a:r>
              <a:rPr lang="en-US" sz="2400" b="1" kern="0" dirty="0">
                <a:solidFill>
                  <a:srgbClr val="002060"/>
                </a:solidFill>
                <a:latin typeface="NikoshBAN" pitchFamily="2" charset="0"/>
                <a:cs typeface="NikoshBAN" pitchFamily="2" charset="0"/>
              </a:rPr>
              <a:t>  </a:t>
            </a:r>
            <a:r>
              <a:rPr lang="bn-IN" sz="2400" b="1" kern="0" dirty="0" smtClean="0">
                <a:solidFill>
                  <a:srgbClr val="002060"/>
                </a:solidFill>
                <a:latin typeface="NikoshBAN" pitchFamily="2" charset="0"/>
                <a:cs typeface="NikoshBAN" pitchFamily="2" charset="0"/>
              </a:rPr>
              <a:t>টেকনিক্যাল স্কুল ও কলেজ </a:t>
            </a:r>
            <a:endParaRPr lang="bn-BD" sz="2400" b="1" kern="0" dirty="0">
              <a:solidFill>
                <a:srgbClr val="002060"/>
              </a:solidFill>
              <a:latin typeface="NikoshBAN" pitchFamily="2" charset="0"/>
              <a:cs typeface="NikoshBAN" pitchFamily="2" charset="0"/>
            </a:endParaRPr>
          </a:p>
          <a:p>
            <a:pPr>
              <a:defRPr/>
            </a:pPr>
            <a:r>
              <a:rPr lang="en-US" sz="2400" b="1" kern="0" dirty="0">
                <a:solidFill>
                  <a:srgbClr val="002060"/>
                </a:solidFill>
                <a:latin typeface="NikoshBAN" pitchFamily="2" charset="0"/>
                <a:cs typeface="NikoshBAN" pitchFamily="2" charset="0"/>
              </a:rPr>
              <a:t>          </a:t>
            </a:r>
            <a:r>
              <a:rPr lang="en-US" sz="2400" b="1" kern="0" dirty="0" err="1" smtClean="0">
                <a:solidFill>
                  <a:srgbClr val="002060"/>
                </a:solidFill>
                <a:latin typeface="NikoshBAN" pitchFamily="2" charset="0"/>
                <a:cs typeface="NikoshBAN" pitchFamily="2" charset="0"/>
              </a:rPr>
              <a:t>কিশোরগঞ্জ</a:t>
            </a:r>
            <a:r>
              <a:rPr lang="bn-IN" sz="2400" b="1" kern="0" dirty="0" smtClean="0">
                <a:solidFill>
                  <a:srgbClr val="002060"/>
                </a:solidFill>
                <a:latin typeface="NikoshBAN" pitchFamily="2" charset="0"/>
                <a:cs typeface="NikoshBAN" pitchFamily="2" charset="0"/>
              </a:rPr>
              <a:t> </a:t>
            </a:r>
            <a:r>
              <a:rPr lang="bn-IN" b="1" kern="0" dirty="0" smtClean="0">
                <a:solidFill>
                  <a:srgbClr val="002060"/>
                </a:solidFill>
                <a:latin typeface="NikoshBAN" pitchFamily="2" charset="0"/>
                <a:cs typeface="NikoshBAN" pitchFamily="2" charset="0"/>
              </a:rPr>
              <a:t>।  </a:t>
            </a:r>
            <a:r>
              <a:rPr lang="bn-BD" b="1" kern="0" dirty="0" smtClean="0">
                <a:solidFill>
                  <a:srgbClr val="002060"/>
                </a:solidFill>
                <a:latin typeface="NikoshBAN" pitchFamily="2" charset="0"/>
                <a:cs typeface="NikoshBAN" pitchFamily="2" charset="0"/>
              </a:rPr>
              <a:t> </a:t>
            </a:r>
            <a:endParaRPr lang="en-US" b="1" kern="0" dirty="0" smtClean="0">
              <a:solidFill>
                <a:srgbClr val="002060"/>
              </a:solidFill>
              <a:latin typeface="NikoshBAN" pitchFamily="2" charset="0"/>
              <a:cs typeface="NikoshBAN" pitchFamily="2" charset="0"/>
            </a:endParaRPr>
          </a:p>
          <a:p>
            <a:pPr>
              <a:defRPr/>
            </a:pPr>
            <a:r>
              <a:rPr lang="en-US" b="1" kern="0" dirty="0">
                <a:solidFill>
                  <a:srgbClr val="002060"/>
                </a:solidFill>
                <a:latin typeface="NikoshBAN" pitchFamily="2" charset="0"/>
                <a:cs typeface="NikoshBAN" pitchFamily="2" charset="0"/>
              </a:rPr>
              <a:t> </a:t>
            </a:r>
            <a:r>
              <a:rPr lang="en-US" b="1" kern="0" dirty="0" smtClean="0">
                <a:solidFill>
                  <a:srgbClr val="002060"/>
                </a:solidFill>
                <a:latin typeface="NikoshBAN" pitchFamily="2" charset="0"/>
                <a:cs typeface="NikoshBAN" pitchFamily="2" charset="0"/>
              </a:rPr>
              <a:t>     </a:t>
            </a:r>
            <a:r>
              <a:rPr lang="en-US" sz="2400" b="1" kern="0" dirty="0" smtClean="0">
                <a:solidFill>
                  <a:srgbClr val="002060"/>
                </a:solidFill>
                <a:latin typeface="NikoshBAN" pitchFamily="2" charset="0"/>
                <a:cs typeface="NikoshBAN" pitchFamily="2" charset="0"/>
              </a:rPr>
              <a:t>  0171</a:t>
            </a:r>
            <a:r>
              <a:rPr lang="bn-IN" sz="2400" b="1" kern="0" dirty="0" smtClean="0">
                <a:solidFill>
                  <a:srgbClr val="002060"/>
                </a:solidFill>
                <a:latin typeface="NikoshBAN" pitchFamily="2" charset="0"/>
                <a:cs typeface="NikoshBAN" pitchFamily="2" charset="0"/>
              </a:rPr>
              <a:t>৫৩৪২৯৩৪ </a:t>
            </a:r>
            <a:endParaRPr lang="en-US" sz="2400" b="1" kern="0" dirty="0" smtClean="0">
              <a:solidFill>
                <a:srgbClr val="002060"/>
              </a:solidFill>
              <a:latin typeface="NikoshBAN" pitchFamily="2" charset="0"/>
              <a:cs typeface="NikoshBAN" pitchFamily="2" charset="0"/>
            </a:endParaRPr>
          </a:p>
          <a:p>
            <a:pPr>
              <a:defRPr/>
            </a:pPr>
            <a:r>
              <a:rPr lang="en-US" sz="2400" b="1" kern="0" dirty="0" smtClean="0">
                <a:solidFill>
                  <a:srgbClr val="002060"/>
                </a:solidFill>
                <a:latin typeface="NikoshBAN" pitchFamily="2" charset="0"/>
                <a:cs typeface="NikoshBAN" pitchFamily="2" charset="0"/>
              </a:rPr>
              <a:t>       </a:t>
            </a:r>
            <a:endParaRPr lang="en-US" sz="2400" kern="0" dirty="0">
              <a:solidFill>
                <a:srgbClr val="000000"/>
              </a:solidFill>
            </a:endParaRPr>
          </a:p>
        </p:txBody>
      </p:sp>
      <p:sp>
        <p:nvSpPr>
          <p:cNvPr id="5" name="Rectangle 4"/>
          <p:cNvSpPr/>
          <p:nvPr/>
        </p:nvSpPr>
        <p:spPr>
          <a:xfrm>
            <a:off x="5056172" y="3471560"/>
            <a:ext cx="2716227" cy="1785104"/>
          </a:xfrm>
          <a:prstGeom prst="rect">
            <a:avLst/>
          </a:prstGeom>
          <a:scene3d>
            <a:camera prst="isometricOffAxis1Right"/>
            <a:lightRig rig="threePt" dir="t"/>
          </a:scene3d>
        </p:spPr>
        <p:txBody>
          <a:bodyPr wrap="square">
            <a:spAutoFit/>
          </a:bodyPr>
          <a:lstStyle/>
          <a:p>
            <a:pPr algn="ctr">
              <a:defRPr/>
            </a:pPr>
            <a:r>
              <a:rPr lang="bn-BD" sz="3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শ্রেণিঃ </a:t>
            </a:r>
            <a:r>
              <a:rPr lang="en-US" sz="3200" b="1" spc="50" dirty="0" err="1"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নবম</a:t>
            </a:r>
            <a:r>
              <a:rPr lang="en-US" sz="32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a:t>
            </a:r>
            <a:endParaRPr lang="en-US" sz="3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a:p>
            <a:pPr>
              <a:defRPr/>
            </a:pPr>
            <a:r>
              <a:rPr lang="en-US" b="1" dirty="0">
                <a:solidFill>
                  <a:srgbClr val="002060"/>
                </a:solidFill>
                <a:latin typeface="NikoshBAN" pitchFamily="2" charset="0"/>
                <a:cs typeface="NikoshBAN" pitchFamily="2" charset="0"/>
              </a:rPr>
              <a:t>             </a:t>
            </a:r>
            <a:r>
              <a:rPr lang="bn-BD" sz="2000" b="1" dirty="0" smtClean="0">
                <a:solidFill>
                  <a:srgbClr val="002060"/>
                </a:solidFill>
                <a:latin typeface="NikoshBAN" pitchFamily="2" charset="0"/>
                <a:cs typeface="NikoshBAN" pitchFamily="2" charset="0"/>
              </a:rPr>
              <a:t>বিষয়ঃ</a:t>
            </a:r>
            <a:r>
              <a:rPr lang="en-US" sz="2000" b="1" dirty="0" smtClean="0">
                <a:solidFill>
                  <a:srgbClr val="002060"/>
                </a:solidFill>
                <a:latin typeface="NikoshBAN" pitchFamily="2" charset="0"/>
                <a:cs typeface="NikoshBAN" pitchFamily="2" charset="0"/>
              </a:rPr>
              <a:t> </a:t>
            </a:r>
            <a:r>
              <a:rPr lang="en-US" sz="2000" b="1" dirty="0" err="1" smtClean="0">
                <a:solidFill>
                  <a:srgbClr val="002060"/>
                </a:solidFill>
                <a:latin typeface="NikoshBAN" pitchFamily="2" charset="0"/>
                <a:cs typeface="NikoshBAN" pitchFamily="2" charset="0"/>
              </a:rPr>
              <a:t>পদার্থ</a:t>
            </a:r>
            <a:r>
              <a:rPr lang="bn-BD" sz="2000" b="1" dirty="0" smtClean="0">
                <a:solidFill>
                  <a:srgbClr val="002060"/>
                </a:solidFill>
                <a:latin typeface="NikoshBAN" pitchFamily="2" charset="0"/>
                <a:cs typeface="NikoshBAN" pitchFamily="2" charset="0"/>
              </a:rPr>
              <a:t> </a:t>
            </a:r>
            <a:r>
              <a:rPr lang="en-US" sz="2000" b="1" dirty="0" err="1" smtClean="0">
                <a:solidFill>
                  <a:srgbClr val="002060"/>
                </a:solidFill>
                <a:latin typeface="NikoshBAN" pitchFamily="2" charset="0"/>
                <a:cs typeface="NikoshBAN" pitchFamily="2" charset="0"/>
              </a:rPr>
              <a:t>বিজ্ঞান</a:t>
            </a:r>
            <a:endParaRPr lang="en-US" sz="2000" b="1" dirty="0">
              <a:solidFill>
                <a:srgbClr val="002060"/>
              </a:solidFill>
              <a:latin typeface="NikoshBAN" pitchFamily="2" charset="0"/>
              <a:cs typeface="NikoshBAN" pitchFamily="2" charset="0"/>
            </a:endParaRPr>
          </a:p>
          <a:p>
            <a:pPr>
              <a:defRPr/>
            </a:pPr>
            <a:r>
              <a:rPr lang="en-US" sz="2000" b="1" dirty="0">
                <a:solidFill>
                  <a:srgbClr val="002060"/>
                </a:solidFill>
                <a:latin typeface="NikoshBAN" pitchFamily="2" charset="0"/>
                <a:cs typeface="NikoshBAN" pitchFamily="2" charset="0"/>
              </a:rPr>
              <a:t>            </a:t>
            </a:r>
            <a:r>
              <a:rPr lang="bn-BD" sz="2000" b="1" dirty="0">
                <a:solidFill>
                  <a:srgbClr val="002060"/>
                </a:solidFill>
                <a:latin typeface="NikoshBAN" pitchFamily="2" charset="0"/>
                <a:cs typeface="NikoshBAN" pitchFamily="2" charset="0"/>
              </a:rPr>
              <a:t>অধ্যায়ঃ </a:t>
            </a:r>
            <a:r>
              <a:rPr lang="en-US" sz="2000" b="1" dirty="0" err="1" smtClean="0">
                <a:solidFill>
                  <a:srgbClr val="002060"/>
                </a:solidFill>
                <a:latin typeface="NikoshBAN" pitchFamily="2" charset="0"/>
                <a:cs typeface="NikoshBAN" pitchFamily="2" charset="0"/>
              </a:rPr>
              <a:t>1ম</a:t>
            </a:r>
            <a:r>
              <a:rPr lang="en-US" sz="2000" b="1" dirty="0" smtClean="0">
                <a:solidFill>
                  <a:srgbClr val="002060"/>
                </a:solidFill>
                <a:latin typeface="NikoshBAN" pitchFamily="2" charset="0"/>
                <a:cs typeface="NikoshBAN" pitchFamily="2" charset="0"/>
              </a:rPr>
              <a:t>  </a:t>
            </a:r>
            <a:r>
              <a:rPr lang="bn-BD" sz="2000" b="1" dirty="0" smtClean="0">
                <a:solidFill>
                  <a:srgbClr val="002060"/>
                </a:solidFill>
                <a:latin typeface="NikoshBAN" pitchFamily="2" charset="0"/>
                <a:cs typeface="NikoshBAN" pitchFamily="2" charset="0"/>
              </a:rPr>
              <a:t> </a:t>
            </a:r>
            <a:endParaRPr lang="en-US" sz="2000" b="1" dirty="0">
              <a:solidFill>
                <a:srgbClr val="002060"/>
              </a:solidFill>
              <a:latin typeface="NikoshBAN" pitchFamily="2" charset="0"/>
              <a:cs typeface="NikoshBAN" pitchFamily="2" charset="0"/>
            </a:endParaRPr>
          </a:p>
          <a:p>
            <a:pPr>
              <a:defRPr/>
            </a:pPr>
            <a:r>
              <a:rPr lang="en-US" sz="2000" b="1" dirty="0">
                <a:solidFill>
                  <a:srgbClr val="002060"/>
                </a:solidFill>
                <a:latin typeface="NikoshBAN" pitchFamily="2" charset="0"/>
                <a:cs typeface="NikoshBAN" pitchFamily="2" charset="0"/>
              </a:rPr>
              <a:t>             </a:t>
            </a:r>
            <a:r>
              <a:rPr lang="bn-BD" sz="2000" b="1" dirty="0">
                <a:solidFill>
                  <a:srgbClr val="002060"/>
                </a:solidFill>
                <a:latin typeface="NikoshBAN" pitchFamily="2" charset="0"/>
                <a:cs typeface="NikoshBAN" pitchFamily="2" charset="0"/>
              </a:rPr>
              <a:t>সময়ঃ ৪৫ মিনিট  </a:t>
            </a:r>
          </a:p>
          <a:p>
            <a:pPr>
              <a:defRPr/>
            </a:pPr>
            <a:endParaRPr lang="bn-BD" b="1" dirty="0">
              <a:solidFill>
                <a:srgbClr val="002060"/>
              </a:solidFill>
              <a:latin typeface="NikoshBAN" pitchFamily="2" charset="0"/>
              <a:cs typeface="NikoshBAN" pitchFamily="2"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486"/>
          <a:stretch/>
        </p:blipFill>
        <p:spPr>
          <a:xfrm rot="21383716">
            <a:off x="5768693" y="1793104"/>
            <a:ext cx="1364066" cy="173211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7912" y="1713746"/>
            <a:ext cx="1428206" cy="1639054"/>
          </a:xfrm>
          <a:prstGeom prst="ellipse">
            <a:avLst/>
          </a:prstGeom>
          <a:ln>
            <a:noFill/>
          </a:ln>
          <a:effectLst>
            <a:softEdge rad="112500"/>
          </a:effec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4651" t="3334" r="6146" b="3055"/>
          <a:stretch/>
        </p:blipFill>
        <p:spPr>
          <a:xfrm rot="19940062">
            <a:off x="1934080" y="4784384"/>
            <a:ext cx="481666" cy="906823"/>
          </a:xfrm>
          <a:prstGeom prst="rect">
            <a:avLst/>
          </a:prstGeom>
        </p:spPr>
      </p:pic>
    </p:spTree>
    <p:extLst>
      <p:ext uri="{BB962C8B-B14F-4D97-AF65-F5344CB8AC3E}">
        <p14:creationId xmlns:p14="http://schemas.microsoft.com/office/powerpoint/2010/main" val="12798875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304800"/>
            <a:ext cx="4495800" cy="769441"/>
          </a:xfrm>
          <a:prstGeom prst="rect">
            <a:avLst/>
          </a:prstGeom>
          <a:noFill/>
        </p:spPr>
        <p:txBody>
          <a:bodyPr wrap="square" rtlCol="0">
            <a:spAutoFit/>
          </a:bodyPr>
          <a:lstStyle/>
          <a:p>
            <a:r>
              <a:rPr lang="bn-IN" sz="44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দলগত কাজ</a:t>
            </a:r>
            <a:endParaRPr lang="en-US" sz="44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TextBox 2"/>
          <p:cNvSpPr txBox="1"/>
          <p:nvPr/>
        </p:nvSpPr>
        <p:spPr>
          <a:xfrm>
            <a:off x="190500" y="1074241"/>
            <a:ext cx="8991600" cy="523220"/>
          </a:xfrm>
          <a:prstGeom prst="rect">
            <a:avLst/>
          </a:prstGeom>
          <a:noFill/>
        </p:spPr>
        <p:txBody>
          <a:bodyPr wrap="square" rtlCol="0">
            <a:spAutoFit/>
          </a:bodyPr>
          <a:lstStyle/>
          <a:p>
            <a:r>
              <a:rPr lang="bn-IN" sz="2800" b="1" dirty="0" smtClean="0"/>
              <a:t>১ম দলঃ নিচের ছক মোতাবেক বস্তূটির দৈর্ঘ্য নির্ণয় কর। </a:t>
            </a:r>
            <a:endParaRPr lang="en-US" sz="2800" b="1" dirty="0"/>
          </a:p>
        </p:txBody>
      </p:sp>
      <p:graphicFrame>
        <p:nvGraphicFramePr>
          <p:cNvPr id="6" name="Table 5"/>
          <p:cNvGraphicFramePr>
            <a:graphicFrameLocks noGrp="1"/>
          </p:cNvGraphicFramePr>
          <p:nvPr>
            <p:extLst>
              <p:ext uri="{D42A27DB-BD31-4B8C-83A1-F6EECF244321}">
                <p14:modId xmlns:p14="http://schemas.microsoft.com/office/powerpoint/2010/main" val="2045222955"/>
              </p:ext>
            </p:extLst>
          </p:nvPr>
        </p:nvGraphicFramePr>
        <p:xfrm>
          <a:off x="190500" y="1860684"/>
          <a:ext cx="8724900" cy="4768716"/>
        </p:xfrm>
        <a:graphic>
          <a:graphicData uri="http://schemas.openxmlformats.org/drawingml/2006/table">
            <a:tbl>
              <a:tblPr firstRow="1" firstCol="1" bandRow="1" bandCol="1"/>
              <a:tblGrid>
                <a:gridCol w="1454150">
                  <a:extLst>
                    <a:ext uri="{9D8B030D-6E8A-4147-A177-3AD203B41FA5}">
                      <a16:colId xmlns:a16="http://schemas.microsoft.com/office/drawing/2014/main" val="20000"/>
                    </a:ext>
                  </a:extLst>
                </a:gridCol>
                <a:gridCol w="1661886">
                  <a:extLst>
                    <a:ext uri="{9D8B030D-6E8A-4147-A177-3AD203B41FA5}">
                      <a16:colId xmlns:a16="http://schemas.microsoft.com/office/drawing/2014/main" val="20001"/>
                    </a:ext>
                  </a:extLst>
                </a:gridCol>
                <a:gridCol w="1324315">
                  <a:extLst>
                    <a:ext uri="{9D8B030D-6E8A-4147-A177-3AD203B41FA5}">
                      <a16:colId xmlns:a16="http://schemas.microsoft.com/office/drawing/2014/main" val="20002"/>
                    </a:ext>
                  </a:extLst>
                </a:gridCol>
                <a:gridCol w="1376249">
                  <a:extLst>
                    <a:ext uri="{9D8B030D-6E8A-4147-A177-3AD203B41FA5}">
                      <a16:colId xmlns:a16="http://schemas.microsoft.com/office/drawing/2014/main" val="20003"/>
                    </a:ext>
                  </a:extLst>
                </a:gridCol>
                <a:gridCol w="1583985">
                  <a:extLst>
                    <a:ext uri="{9D8B030D-6E8A-4147-A177-3AD203B41FA5}">
                      <a16:colId xmlns:a16="http://schemas.microsoft.com/office/drawing/2014/main" val="20004"/>
                    </a:ext>
                  </a:extLst>
                </a:gridCol>
                <a:gridCol w="1324315">
                  <a:extLst>
                    <a:ext uri="{9D8B030D-6E8A-4147-A177-3AD203B41FA5}">
                      <a16:colId xmlns:a16="http://schemas.microsoft.com/office/drawing/2014/main" val="20005"/>
                    </a:ext>
                  </a:extLst>
                </a:gridCol>
              </a:tblGrid>
              <a:tr h="2022730">
                <a:tc>
                  <a:txBody>
                    <a:bodyPr/>
                    <a:lstStyle/>
                    <a:p>
                      <a:endParaRPr lang="en-US" dirty="0" smtClean="0"/>
                    </a:p>
                    <a:p>
                      <a:r>
                        <a:rPr lang="bn-IN" dirty="0" smtClean="0"/>
                        <a:t>পর্যবেক্ষণ</a:t>
                      </a:r>
                      <a:r>
                        <a:rPr lang="bn-IN" baseline="0" dirty="0" smtClean="0"/>
                        <a:t> সংখ্যা </a:t>
                      </a:r>
                      <a:endParaRPr lang="en-US" dirty="0"/>
                    </a:p>
                  </a:txBody>
                  <a:tcPr/>
                </a:tc>
                <a:tc>
                  <a:txBody>
                    <a:bodyPr/>
                    <a:lstStyle/>
                    <a:p>
                      <a:endParaRPr lang="en-US" dirty="0" smtClean="0"/>
                    </a:p>
                    <a:p>
                      <a:r>
                        <a:rPr lang="bn-IN" dirty="0" smtClean="0"/>
                        <a:t>প্রধান</a:t>
                      </a:r>
                      <a:r>
                        <a:rPr lang="bn-IN" baseline="0" dirty="0" smtClean="0"/>
                        <a:t> স্কেল পাঠ= </a:t>
                      </a:r>
                      <a:r>
                        <a:rPr lang="en-US" baseline="0" dirty="0" smtClean="0"/>
                        <a:t>M (mm)</a:t>
                      </a:r>
                      <a:endParaRPr lang="en-US" dirty="0"/>
                    </a:p>
                  </a:txBody>
                  <a:tcPr/>
                </a:tc>
                <a:tc>
                  <a:txBody>
                    <a:bodyPr/>
                    <a:lstStyle/>
                    <a:p>
                      <a:endParaRPr lang="en-US" dirty="0" smtClean="0"/>
                    </a:p>
                    <a:p>
                      <a:r>
                        <a:rPr lang="en-US" dirty="0" err="1" smtClean="0"/>
                        <a:t>ভার্ণিয়ার</a:t>
                      </a:r>
                      <a:r>
                        <a:rPr lang="en-US" baseline="0" dirty="0" smtClean="0"/>
                        <a:t> </a:t>
                      </a:r>
                      <a:r>
                        <a:rPr lang="en-US" baseline="0" dirty="0" err="1" smtClean="0"/>
                        <a:t>সমপাতন</a:t>
                      </a:r>
                      <a:r>
                        <a:rPr lang="en-US" baseline="0" dirty="0" smtClean="0"/>
                        <a:t> </a:t>
                      </a:r>
                    </a:p>
                    <a:p>
                      <a:r>
                        <a:rPr lang="en-US" baseline="0" dirty="0" smtClean="0"/>
                        <a:t>= V</a:t>
                      </a:r>
                    </a:p>
                    <a:p>
                      <a:endParaRPr lang="en-US" dirty="0"/>
                    </a:p>
                  </a:txBody>
                  <a:tcPr/>
                </a:tc>
                <a:tc>
                  <a:txBody>
                    <a:bodyPr/>
                    <a:lstStyle/>
                    <a:p>
                      <a:r>
                        <a:rPr lang="en-US" baseline="0" dirty="0" smtClean="0"/>
                        <a:t> </a:t>
                      </a:r>
                    </a:p>
                    <a:p>
                      <a:r>
                        <a:rPr lang="en-US" baseline="0" dirty="0" err="1" smtClean="0"/>
                        <a:t>ভার্ণিয়ার</a:t>
                      </a:r>
                      <a:r>
                        <a:rPr lang="en-US" baseline="0" dirty="0" smtClean="0"/>
                        <a:t> </a:t>
                      </a:r>
                      <a:r>
                        <a:rPr lang="en-US" baseline="0" dirty="0" err="1" smtClean="0"/>
                        <a:t>ধ্রবক</a:t>
                      </a:r>
                      <a:endParaRPr lang="en-US" baseline="0" dirty="0" smtClean="0"/>
                    </a:p>
                    <a:p>
                      <a:r>
                        <a:rPr lang="en-US" baseline="0" dirty="0" smtClean="0"/>
                        <a:t>= VC (mm)</a:t>
                      </a:r>
                      <a:endParaRPr lang="en-US" dirty="0"/>
                    </a:p>
                  </a:txBody>
                  <a:tcPr/>
                </a:tc>
                <a:tc>
                  <a:txBody>
                    <a:bodyPr/>
                    <a:lstStyle/>
                    <a:p>
                      <a:endParaRPr lang="en-US" dirty="0" smtClean="0"/>
                    </a:p>
                    <a:p>
                      <a:r>
                        <a:rPr lang="en-US" dirty="0" err="1" smtClean="0"/>
                        <a:t>আপাত</a:t>
                      </a:r>
                      <a:r>
                        <a:rPr lang="en-US" baseline="0" dirty="0" smtClean="0"/>
                        <a:t> </a:t>
                      </a:r>
                      <a:r>
                        <a:rPr lang="en-US" baseline="0" dirty="0" err="1" smtClean="0"/>
                        <a:t>পাঠ</a:t>
                      </a:r>
                      <a:r>
                        <a:rPr lang="en-US" baseline="0" dirty="0" smtClean="0"/>
                        <a:t> </a:t>
                      </a:r>
                    </a:p>
                    <a:p>
                      <a:r>
                        <a:rPr lang="en-US" baseline="0" dirty="0" smtClean="0"/>
                        <a:t>L=M+VXVC</a:t>
                      </a:r>
                    </a:p>
                    <a:p>
                      <a:r>
                        <a:rPr lang="en-US" baseline="0" dirty="0" smtClean="0"/>
                        <a:t>   (mm)</a:t>
                      </a:r>
                      <a:endParaRPr lang="en-US" dirty="0"/>
                    </a:p>
                  </a:txBody>
                  <a:tcPr/>
                </a:tc>
                <a:tc>
                  <a:txBody>
                    <a:bodyPr/>
                    <a:lstStyle/>
                    <a:p>
                      <a:endParaRPr lang="en-US" dirty="0" smtClean="0"/>
                    </a:p>
                    <a:p>
                      <a:r>
                        <a:rPr lang="en-US" dirty="0" err="1" smtClean="0"/>
                        <a:t>গড়</a:t>
                      </a:r>
                      <a:r>
                        <a:rPr lang="en-US" baseline="0" dirty="0" smtClean="0"/>
                        <a:t> </a:t>
                      </a:r>
                      <a:r>
                        <a:rPr lang="en-US" baseline="0" dirty="0" err="1" smtClean="0"/>
                        <a:t>পাঠ</a:t>
                      </a:r>
                      <a:r>
                        <a:rPr lang="en-US" baseline="0" dirty="0" smtClean="0"/>
                        <a:t> = L</a:t>
                      </a:r>
                    </a:p>
                    <a:p>
                      <a:r>
                        <a:rPr lang="en-US" baseline="0" dirty="0" smtClean="0"/>
                        <a:t>(mm)</a:t>
                      </a:r>
                      <a:endParaRPr lang="en-US" dirty="0"/>
                    </a:p>
                  </a:txBody>
                  <a:tcPr/>
                </a:tc>
                <a:extLst>
                  <a:ext uri="{0D108BD9-81ED-4DB2-BD59-A6C34878D82A}">
                    <a16:rowId xmlns:a16="http://schemas.microsoft.com/office/drawing/2014/main" val="10000"/>
                  </a:ext>
                </a:extLst>
              </a:tr>
              <a:tr h="976098">
                <a:tc>
                  <a:txBody>
                    <a:bodyPr/>
                    <a:lstStyle/>
                    <a:p>
                      <a:r>
                        <a:rPr lang="en-US" dirty="0" smtClean="0"/>
                        <a:t>   </a:t>
                      </a:r>
                      <a:r>
                        <a:rPr lang="en-US" sz="3600" dirty="0" smtClean="0"/>
                        <a:t>1</a:t>
                      </a:r>
                      <a:endParaRPr lang="en-US" sz="3600" dirty="0"/>
                    </a:p>
                  </a:txBody>
                  <a:tcPr/>
                </a:tc>
                <a:tc>
                  <a:txBody>
                    <a:bodyPr/>
                    <a:lstStyle/>
                    <a:p>
                      <a:endParaRPr lang="en-US"/>
                    </a:p>
                  </a:txBody>
                  <a:tcPr/>
                </a:tc>
                <a:tc>
                  <a:txBody>
                    <a:bodyPr/>
                    <a:lstStyle/>
                    <a:p>
                      <a:endParaRPr lang="en-US"/>
                    </a:p>
                  </a:txBody>
                  <a:tcPr/>
                </a:tc>
                <a:tc rowSpan="3">
                  <a:txBody>
                    <a:bodyPr/>
                    <a:lstStyle/>
                    <a:p>
                      <a:endParaRPr lang="en-US" dirty="0"/>
                    </a:p>
                  </a:txBody>
                  <a:tcPr/>
                </a:tc>
                <a:tc>
                  <a:txBody>
                    <a:bodyPr/>
                    <a:lstStyle/>
                    <a:p>
                      <a:endParaRPr lang="en-US"/>
                    </a:p>
                  </a:txBody>
                  <a:tcPr/>
                </a:tc>
                <a:tc rowSpan="3">
                  <a:txBody>
                    <a:bodyPr/>
                    <a:lstStyle/>
                    <a:p>
                      <a:endParaRPr lang="en-US" dirty="0"/>
                    </a:p>
                  </a:txBody>
                  <a:tcPr/>
                </a:tc>
                <a:extLst>
                  <a:ext uri="{0D108BD9-81ED-4DB2-BD59-A6C34878D82A}">
                    <a16:rowId xmlns:a16="http://schemas.microsoft.com/office/drawing/2014/main" val="10001"/>
                  </a:ext>
                </a:extLst>
              </a:tr>
              <a:tr h="891818">
                <a:tc>
                  <a:txBody>
                    <a:bodyPr/>
                    <a:lstStyle/>
                    <a:p>
                      <a:r>
                        <a:rPr lang="en-US" dirty="0" smtClean="0"/>
                        <a:t>  </a:t>
                      </a:r>
                      <a:r>
                        <a:rPr lang="en-US" sz="3600" dirty="0" smtClean="0"/>
                        <a:t>2</a:t>
                      </a:r>
                      <a:endParaRPr lang="en-US" sz="4000" dirty="0"/>
                    </a:p>
                  </a:txBody>
                  <a:tcPr/>
                </a:tc>
                <a:tc>
                  <a:txBody>
                    <a:bodyPr/>
                    <a:lstStyle/>
                    <a:p>
                      <a:endParaRPr lang="en-US"/>
                    </a:p>
                  </a:txBody>
                  <a:tcPr/>
                </a:tc>
                <a:tc>
                  <a:txBody>
                    <a:bodyPr/>
                    <a:lstStyle/>
                    <a:p>
                      <a:endParaRPr lang="en-US"/>
                    </a:p>
                  </a:txBody>
                  <a:tcPr/>
                </a:tc>
                <a:tc vMerge="1">
                  <a:txBody>
                    <a:bodyPr/>
                    <a:lstStyle/>
                    <a:p>
                      <a:endParaRPr lang="en-US" dirty="0"/>
                    </a:p>
                  </a:txBody>
                  <a:tcPr/>
                </a:tc>
                <a:tc>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878070">
                <a:tc>
                  <a:txBody>
                    <a:bodyPr/>
                    <a:lstStyle/>
                    <a:p>
                      <a:r>
                        <a:rPr lang="en-US" dirty="0" smtClean="0"/>
                        <a:t>  </a:t>
                      </a:r>
                      <a:r>
                        <a:rPr lang="en-US" sz="3200" dirty="0" smtClean="0"/>
                        <a:t>3</a:t>
                      </a:r>
                      <a:endParaRPr lang="en-US" sz="3200" dirty="0"/>
                    </a:p>
                  </a:txBody>
                  <a:tcPr/>
                </a:tc>
                <a:tc>
                  <a:txBody>
                    <a:bodyPr/>
                    <a:lstStyle/>
                    <a:p>
                      <a:endParaRPr lang="en-US"/>
                    </a:p>
                  </a:txBody>
                  <a:tcPr/>
                </a:tc>
                <a:tc>
                  <a:txBody>
                    <a:bodyPr/>
                    <a:lstStyle/>
                    <a:p>
                      <a:endParaRPr lang="en-US" dirty="0"/>
                    </a:p>
                  </a:txBody>
                  <a:tcPr/>
                </a:tc>
                <a:tc vMerge="1">
                  <a:txBody>
                    <a:bodyPr/>
                    <a:lstStyle/>
                    <a:p>
                      <a:endParaRPr lang="en-US"/>
                    </a:p>
                  </a:txBody>
                  <a:tcPr/>
                </a:tc>
                <a:tc>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33515167"/>
      </p:ext>
    </p:extLst>
  </p:cSld>
  <p:clrMapOvr>
    <a:masterClrMapping/>
  </p:clrMapOvr>
  <mc:AlternateContent xmlns:mc="http://schemas.openxmlformats.org/markup-compatibility/2006" xmlns:p14="http://schemas.microsoft.com/office/powerpoint/2010/main">
    <mc:Choice Requires="p14">
      <p:transition spd="slow" p14:dur="1600" advTm="53008">
        <p14:prism isInverted="1"/>
      </p:transition>
    </mc:Choice>
    <mc:Fallback xmlns="">
      <p:transition spd="slow" advTm="530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304800"/>
            <a:ext cx="4191000" cy="769441"/>
          </a:xfrm>
          <a:prstGeom prst="rect">
            <a:avLst/>
          </a:prstGeom>
          <a:noFill/>
        </p:spPr>
        <p:txBody>
          <a:bodyPr wrap="square" rtlCol="0">
            <a:spAutoFit/>
          </a:bodyPr>
          <a:lstStyle/>
          <a:p>
            <a:r>
              <a:rPr lang="bn-IN" sz="4400" b="1" u="sng"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দলগত কাজ</a:t>
            </a:r>
            <a:endParaRPr lang="en-US" sz="4400" b="1" u="sng"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3" name="TextBox 2"/>
          <p:cNvSpPr txBox="1"/>
          <p:nvPr/>
        </p:nvSpPr>
        <p:spPr>
          <a:xfrm>
            <a:off x="190500" y="1074241"/>
            <a:ext cx="8991600" cy="523220"/>
          </a:xfrm>
          <a:prstGeom prst="rect">
            <a:avLst/>
          </a:prstGeom>
          <a:noFill/>
        </p:spPr>
        <p:txBody>
          <a:bodyPr wrap="square" rtlCol="0">
            <a:spAutoFit/>
          </a:bodyPr>
          <a:lstStyle/>
          <a:p>
            <a:r>
              <a:rPr lang="en-US" sz="2800" b="1" dirty="0" smtClean="0">
                <a:solidFill>
                  <a:prstClr val="black"/>
                </a:solidFill>
              </a:rPr>
              <a:t>২য় </a:t>
            </a:r>
            <a:r>
              <a:rPr lang="bn-IN" sz="2800" b="1" dirty="0" smtClean="0">
                <a:solidFill>
                  <a:prstClr val="black"/>
                </a:solidFill>
              </a:rPr>
              <a:t>দলঃ নিচের ছক মোতাবেক বস্তূটির </a:t>
            </a:r>
            <a:r>
              <a:rPr lang="en-US" sz="2800" b="1" dirty="0" err="1" smtClean="0">
                <a:solidFill>
                  <a:prstClr val="black"/>
                </a:solidFill>
              </a:rPr>
              <a:t>প্রস্থ</a:t>
            </a:r>
            <a:r>
              <a:rPr lang="bn-IN" sz="2800" b="1" dirty="0" smtClean="0">
                <a:solidFill>
                  <a:prstClr val="black"/>
                </a:solidFill>
              </a:rPr>
              <a:t> নির্ণয় কর। </a:t>
            </a:r>
            <a:endParaRPr lang="en-US" sz="2800" b="1" dirty="0">
              <a:solidFill>
                <a:prstClr val="black"/>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614507429"/>
              </p:ext>
            </p:extLst>
          </p:nvPr>
        </p:nvGraphicFramePr>
        <p:xfrm>
          <a:off x="190500" y="1860684"/>
          <a:ext cx="8724900" cy="4768716"/>
        </p:xfrm>
        <a:graphic>
          <a:graphicData uri="http://schemas.openxmlformats.org/drawingml/2006/table">
            <a:tbl>
              <a:tblPr firstRow="1" firstCol="1" bandRow="1" bandCol="1"/>
              <a:tblGrid>
                <a:gridCol w="1454150">
                  <a:extLst>
                    <a:ext uri="{9D8B030D-6E8A-4147-A177-3AD203B41FA5}">
                      <a16:colId xmlns:a16="http://schemas.microsoft.com/office/drawing/2014/main" val="20000"/>
                    </a:ext>
                  </a:extLst>
                </a:gridCol>
                <a:gridCol w="1661886">
                  <a:extLst>
                    <a:ext uri="{9D8B030D-6E8A-4147-A177-3AD203B41FA5}">
                      <a16:colId xmlns:a16="http://schemas.microsoft.com/office/drawing/2014/main" val="20001"/>
                    </a:ext>
                  </a:extLst>
                </a:gridCol>
                <a:gridCol w="1324315">
                  <a:extLst>
                    <a:ext uri="{9D8B030D-6E8A-4147-A177-3AD203B41FA5}">
                      <a16:colId xmlns:a16="http://schemas.microsoft.com/office/drawing/2014/main" val="20002"/>
                    </a:ext>
                  </a:extLst>
                </a:gridCol>
                <a:gridCol w="1376249">
                  <a:extLst>
                    <a:ext uri="{9D8B030D-6E8A-4147-A177-3AD203B41FA5}">
                      <a16:colId xmlns:a16="http://schemas.microsoft.com/office/drawing/2014/main" val="20003"/>
                    </a:ext>
                  </a:extLst>
                </a:gridCol>
                <a:gridCol w="1583985">
                  <a:extLst>
                    <a:ext uri="{9D8B030D-6E8A-4147-A177-3AD203B41FA5}">
                      <a16:colId xmlns:a16="http://schemas.microsoft.com/office/drawing/2014/main" val="20004"/>
                    </a:ext>
                  </a:extLst>
                </a:gridCol>
                <a:gridCol w="1324315">
                  <a:extLst>
                    <a:ext uri="{9D8B030D-6E8A-4147-A177-3AD203B41FA5}">
                      <a16:colId xmlns:a16="http://schemas.microsoft.com/office/drawing/2014/main" val="20005"/>
                    </a:ext>
                  </a:extLst>
                </a:gridCol>
              </a:tblGrid>
              <a:tr h="2022730">
                <a:tc>
                  <a:txBody>
                    <a:bodyPr/>
                    <a:lstStyle/>
                    <a:p>
                      <a:endParaRPr lang="en-US" dirty="0" smtClean="0"/>
                    </a:p>
                    <a:p>
                      <a:r>
                        <a:rPr lang="bn-IN" dirty="0" smtClean="0"/>
                        <a:t>পর্যবেক্ষণ</a:t>
                      </a:r>
                      <a:r>
                        <a:rPr lang="bn-IN" baseline="0" dirty="0" smtClean="0"/>
                        <a:t> সংখ্যা </a:t>
                      </a:r>
                      <a:endParaRPr lang="en-US" dirty="0"/>
                    </a:p>
                  </a:txBody>
                  <a:tcPr/>
                </a:tc>
                <a:tc>
                  <a:txBody>
                    <a:bodyPr/>
                    <a:lstStyle/>
                    <a:p>
                      <a:endParaRPr lang="en-US" dirty="0" smtClean="0"/>
                    </a:p>
                    <a:p>
                      <a:r>
                        <a:rPr lang="bn-IN" dirty="0" smtClean="0"/>
                        <a:t>প্রধান</a:t>
                      </a:r>
                      <a:r>
                        <a:rPr lang="bn-IN" baseline="0" dirty="0" smtClean="0"/>
                        <a:t> স্কেল পাঠ= </a:t>
                      </a:r>
                      <a:r>
                        <a:rPr lang="en-US" baseline="0" dirty="0" smtClean="0"/>
                        <a:t>M (mm)</a:t>
                      </a:r>
                      <a:endParaRPr lang="en-US" dirty="0"/>
                    </a:p>
                  </a:txBody>
                  <a:tcPr/>
                </a:tc>
                <a:tc>
                  <a:txBody>
                    <a:bodyPr/>
                    <a:lstStyle/>
                    <a:p>
                      <a:endParaRPr lang="en-US" dirty="0" smtClean="0"/>
                    </a:p>
                    <a:p>
                      <a:r>
                        <a:rPr lang="en-US" dirty="0" err="1" smtClean="0"/>
                        <a:t>ভার্ণিয়ার</a:t>
                      </a:r>
                      <a:r>
                        <a:rPr lang="en-US" baseline="0" dirty="0" smtClean="0"/>
                        <a:t> </a:t>
                      </a:r>
                      <a:r>
                        <a:rPr lang="en-US" baseline="0" dirty="0" err="1" smtClean="0"/>
                        <a:t>সমপাতন</a:t>
                      </a:r>
                      <a:r>
                        <a:rPr lang="en-US" baseline="0" dirty="0" smtClean="0"/>
                        <a:t> </a:t>
                      </a:r>
                    </a:p>
                    <a:p>
                      <a:r>
                        <a:rPr lang="en-US" baseline="0" dirty="0" smtClean="0"/>
                        <a:t>= V</a:t>
                      </a:r>
                    </a:p>
                    <a:p>
                      <a:endParaRPr lang="en-US" dirty="0"/>
                    </a:p>
                  </a:txBody>
                  <a:tcPr/>
                </a:tc>
                <a:tc>
                  <a:txBody>
                    <a:bodyPr/>
                    <a:lstStyle/>
                    <a:p>
                      <a:r>
                        <a:rPr lang="en-US" baseline="0" dirty="0" smtClean="0"/>
                        <a:t> </a:t>
                      </a:r>
                    </a:p>
                    <a:p>
                      <a:r>
                        <a:rPr lang="en-US" baseline="0" dirty="0" err="1" smtClean="0"/>
                        <a:t>ভার্ণিয়ার</a:t>
                      </a:r>
                      <a:r>
                        <a:rPr lang="en-US" baseline="0" dirty="0" smtClean="0"/>
                        <a:t> </a:t>
                      </a:r>
                      <a:r>
                        <a:rPr lang="en-US" baseline="0" dirty="0" err="1" smtClean="0"/>
                        <a:t>ধ্রবক</a:t>
                      </a:r>
                      <a:endParaRPr lang="en-US" baseline="0" dirty="0" smtClean="0"/>
                    </a:p>
                    <a:p>
                      <a:r>
                        <a:rPr lang="en-US" baseline="0" dirty="0" smtClean="0"/>
                        <a:t>= VC (mm)</a:t>
                      </a:r>
                      <a:endParaRPr lang="en-US" dirty="0"/>
                    </a:p>
                  </a:txBody>
                  <a:tcPr/>
                </a:tc>
                <a:tc>
                  <a:txBody>
                    <a:bodyPr/>
                    <a:lstStyle/>
                    <a:p>
                      <a:endParaRPr lang="en-US" dirty="0" smtClean="0"/>
                    </a:p>
                    <a:p>
                      <a:r>
                        <a:rPr lang="en-US" dirty="0" err="1" smtClean="0"/>
                        <a:t>আপাত</a:t>
                      </a:r>
                      <a:r>
                        <a:rPr lang="en-US" baseline="0" dirty="0" smtClean="0"/>
                        <a:t> </a:t>
                      </a:r>
                      <a:r>
                        <a:rPr lang="en-US" baseline="0" dirty="0" err="1" smtClean="0"/>
                        <a:t>পাঠ</a:t>
                      </a:r>
                      <a:r>
                        <a:rPr lang="en-US" baseline="0" dirty="0" smtClean="0"/>
                        <a:t> </a:t>
                      </a:r>
                    </a:p>
                    <a:p>
                      <a:r>
                        <a:rPr lang="en-US" baseline="0" dirty="0" smtClean="0"/>
                        <a:t>W=M+VXVC</a:t>
                      </a:r>
                    </a:p>
                    <a:p>
                      <a:r>
                        <a:rPr lang="en-US" baseline="0" dirty="0" smtClean="0"/>
                        <a:t>   (mm)</a:t>
                      </a:r>
                      <a:endParaRPr lang="en-US" dirty="0"/>
                    </a:p>
                  </a:txBody>
                  <a:tcPr/>
                </a:tc>
                <a:tc>
                  <a:txBody>
                    <a:bodyPr/>
                    <a:lstStyle/>
                    <a:p>
                      <a:endParaRPr lang="en-US" dirty="0" smtClean="0"/>
                    </a:p>
                    <a:p>
                      <a:r>
                        <a:rPr lang="en-US" dirty="0" err="1" smtClean="0"/>
                        <a:t>গড়</a:t>
                      </a:r>
                      <a:r>
                        <a:rPr lang="en-US" baseline="0" dirty="0" smtClean="0"/>
                        <a:t> </a:t>
                      </a:r>
                      <a:r>
                        <a:rPr lang="en-US" baseline="0" dirty="0" err="1" smtClean="0"/>
                        <a:t>পাঠ</a:t>
                      </a:r>
                      <a:r>
                        <a:rPr lang="en-US" baseline="0" dirty="0" smtClean="0"/>
                        <a:t> </a:t>
                      </a:r>
                    </a:p>
                    <a:p>
                      <a:r>
                        <a:rPr lang="en-US" baseline="0" dirty="0" smtClean="0"/>
                        <a:t>= W(mm)</a:t>
                      </a:r>
                      <a:endParaRPr lang="en-US" dirty="0"/>
                    </a:p>
                  </a:txBody>
                  <a:tcPr/>
                </a:tc>
                <a:extLst>
                  <a:ext uri="{0D108BD9-81ED-4DB2-BD59-A6C34878D82A}">
                    <a16:rowId xmlns:a16="http://schemas.microsoft.com/office/drawing/2014/main" val="10000"/>
                  </a:ext>
                </a:extLst>
              </a:tr>
              <a:tr h="976098">
                <a:tc>
                  <a:txBody>
                    <a:bodyPr/>
                    <a:lstStyle/>
                    <a:p>
                      <a:r>
                        <a:rPr lang="en-US" dirty="0" smtClean="0"/>
                        <a:t>   </a:t>
                      </a:r>
                      <a:r>
                        <a:rPr lang="en-US" sz="3600" dirty="0" smtClean="0"/>
                        <a:t>1</a:t>
                      </a:r>
                      <a:endParaRPr lang="en-US" sz="3600" dirty="0"/>
                    </a:p>
                  </a:txBody>
                  <a:tcPr/>
                </a:tc>
                <a:tc>
                  <a:txBody>
                    <a:bodyPr/>
                    <a:lstStyle/>
                    <a:p>
                      <a:endParaRPr lang="en-US"/>
                    </a:p>
                  </a:txBody>
                  <a:tcPr/>
                </a:tc>
                <a:tc>
                  <a:txBody>
                    <a:bodyPr/>
                    <a:lstStyle/>
                    <a:p>
                      <a:endParaRPr lang="en-US"/>
                    </a:p>
                  </a:txBody>
                  <a:tcPr/>
                </a:tc>
                <a:tc rowSpan="3">
                  <a:txBody>
                    <a:bodyPr/>
                    <a:lstStyle/>
                    <a:p>
                      <a:endParaRPr lang="en-US" dirty="0"/>
                    </a:p>
                  </a:txBody>
                  <a:tcPr/>
                </a:tc>
                <a:tc>
                  <a:txBody>
                    <a:bodyPr/>
                    <a:lstStyle/>
                    <a:p>
                      <a:endParaRPr lang="en-US"/>
                    </a:p>
                  </a:txBody>
                  <a:tcPr/>
                </a:tc>
                <a:tc rowSpan="3">
                  <a:txBody>
                    <a:bodyPr/>
                    <a:lstStyle/>
                    <a:p>
                      <a:endParaRPr lang="en-US" dirty="0"/>
                    </a:p>
                  </a:txBody>
                  <a:tcPr/>
                </a:tc>
                <a:extLst>
                  <a:ext uri="{0D108BD9-81ED-4DB2-BD59-A6C34878D82A}">
                    <a16:rowId xmlns:a16="http://schemas.microsoft.com/office/drawing/2014/main" val="10001"/>
                  </a:ext>
                </a:extLst>
              </a:tr>
              <a:tr h="891818">
                <a:tc>
                  <a:txBody>
                    <a:bodyPr/>
                    <a:lstStyle/>
                    <a:p>
                      <a:r>
                        <a:rPr lang="en-US" dirty="0" smtClean="0"/>
                        <a:t>  </a:t>
                      </a:r>
                      <a:r>
                        <a:rPr lang="en-US" sz="3600" dirty="0" smtClean="0"/>
                        <a:t>2</a:t>
                      </a:r>
                      <a:endParaRPr lang="en-US" sz="4000" dirty="0"/>
                    </a:p>
                  </a:txBody>
                  <a:tcPr/>
                </a:tc>
                <a:tc>
                  <a:txBody>
                    <a:bodyPr/>
                    <a:lstStyle/>
                    <a:p>
                      <a:endParaRPr lang="en-US"/>
                    </a:p>
                  </a:txBody>
                  <a:tcPr/>
                </a:tc>
                <a:tc>
                  <a:txBody>
                    <a:bodyPr/>
                    <a:lstStyle/>
                    <a:p>
                      <a:endParaRPr lang="en-US"/>
                    </a:p>
                  </a:txBody>
                  <a:tcPr/>
                </a:tc>
                <a:tc vMerge="1">
                  <a:txBody>
                    <a:bodyPr/>
                    <a:lstStyle/>
                    <a:p>
                      <a:endParaRPr lang="en-US" dirty="0"/>
                    </a:p>
                  </a:txBody>
                  <a:tcPr/>
                </a:tc>
                <a:tc>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878070">
                <a:tc>
                  <a:txBody>
                    <a:bodyPr/>
                    <a:lstStyle/>
                    <a:p>
                      <a:r>
                        <a:rPr lang="en-US" dirty="0" smtClean="0"/>
                        <a:t>  </a:t>
                      </a:r>
                      <a:r>
                        <a:rPr lang="en-US" sz="3200" dirty="0" smtClean="0"/>
                        <a:t>3</a:t>
                      </a:r>
                      <a:endParaRPr lang="en-US" sz="3200" dirty="0"/>
                    </a:p>
                  </a:txBody>
                  <a:tcPr/>
                </a:tc>
                <a:tc>
                  <a:txBody>
                    <a:bodyPr/>
                    <a:lstStyle/>
                    <a:p>
                      <a:endParaRPr lang="en-US"/>
                    </a:p>
                  </a:txBody>
                  <a:tcPr/>
                </a:tc>
                <a:tc>
                  <a:txBody>
                    <a:bodyPr/>
                    <a:lstStyle/>
                    <a:p>
                      <a:endParaRPr lang="en-US" dirty="0"/>
                    </a:p>
                  </a:txBody>
                  <a:tcPr/>
                </a:tc>
                <a:tc vMerge="1">
                  <a:txBody>
                    <a:bodyPr/>
                    <a:lstStyle/>
                    <a:p>
                      <a:endParaRPr lang="en-US"/>
                    </a:p>
                  </a:txBody>
                  <a:tcPr/>
                </a:tc>
                <a:tc>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81100714"/>
      </p:ext>
    </p:extLst>
  </p:cSld>
  <p:clrMapOvr>
    <a:masterClrMapping/>
  </p:clrMapOvr>
  <mc:AlternateContent xmlns:mc="http://schemas.openxmlformats.org/markup-compatibility/2006" xmlns:p14="http://schemas.microsoft.com/office/powerpoint/2010/main">
    <mc:Choice Requires="p14">
      <p:transition spd="slow" p14:dur="1600" advTm="25855">
        <p14:prism isInverted="1"/>
      </p:transition>
    </mc:Choice>
    <mc:Fallback xmlns="">
      <p:transition spd="slow" advTm="258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304800"/>
            <a:ext cx="5029200" cy="769441"/>
          </a:xfrm>
          <a:prstGeom prst="rect">
            <a:avLst/>
          </a:prstGeom>
          <a:noFill/>
        </p:spPr>
        <p:txBody>
          <a:bodyPr wrap="square" rtlCol="0">
            <a:spAutoFit/>
          </a:bodyPr>
          <a:lstStyle/>
          <a:p>
            <a:r>
              <a:rPr lang="bn-IN" sz="4400" b="1" u="sng"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দলগত কাজ</a:t>
            </a:r>
            <a:endParaRPr lang="en-US" sz="4400" b="1" u="sng"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3" name="TextBox 2"/>
          <p:cNvSpPr txBox="1"/>
          <p:nvPr/>
        </p:nvSpPr>
        <p:spPr>
          <a:xfrm>
            <a:off x="190500" y="1074241"/>
            <a:ext cx="8991600" cy="523220"/>
          </a:xfrm>
          <a:prstGeom prst="rect">
            <a:avLst/>
          </a:prstGeom>
          <a:noFill/>
        </p:spPr>
        <p:txBody>
          <a:bodyPr wrap="square" rtlCol="0">
            <a:spAutoFit/>
          </a:bodyPr>
          <a:lstStyle/>
          <a:p>
            <a:r>
              <a:rPr lang="en-US" sz="2800" b="1" dirty="0" smtClean="0">
                <a:solidFill>
                  <a:prstClr val="black"/>
                </a:solidFill>
              </a:rPr>
              <a:t>৩য় </a:t>
            </a:r>
            <a:r>
              <a:rPr lang="bn-IN" sz="2800" b="1" dirty="0" smtClean="0">
                <a:solidFill>
                  <a:prstClr val="black"/>
                </a:solidFill>
              </a:rPr>
              <a:t>দলঃ নিচের ছক মোতাবেক বস্তূটির </a:t>
            </a:r>
            <a:r>
              <a:rPr lang="en-US" sz="2800" b="1" dirty="0" err="1" smtClean="0">
                <a:solidFill>
                  <a:prstClr val="black"/>
                </a:solidFill>
              </a:rPr>
              <a:t>উচ্চতা</a:t>
            </a:r>
            <a:r>
              <a:rPr lang="en-US" sz="2800" b="1" dirty="0" smtClean="0">
                <a:solidFill>
                  <a:prstClr val="black"/>
                </a:solidFill>
              </a:rPr>
              <a:t> </a:t>
            </a:r>
            <a:r>
              <a:rPr lang="bn-IN" sz="2800" b="1" dirty="0" smtClean="0">
                <a:solidFill>
                  <a:prstClr val="black"/>
                </a:solidFill>
              </a:rPr>
              <a:t>নির্ণয় কর। </a:t>
            </a:r>
            <a:endParaRPr lang="en-US" sz="2800" b="1" dirty="0">
              <a:solidFill>
                <a:prstClr val="black"/>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151209941"/>
              </p:ext>
            </p:extLst>
          </p:nvPr>
        </p:nvGraphicFramePr>
        <p:xfrm>
          <a:off x="190500" y="1860684"/>
          <a:ext cx="8724900" cy="4768716"/>
        </p:xfrm>
        <a:graphic>
          <a:graphicData uri="http://schemas.openxmlformats.org/drawingml/2006/table">
            <a:tbl>
              <a:tblPr firstRow="1" firstCol="1" bandRow="1" bandCol="1"/>
              <a:tblGrid>
                <a:gridCol w="1454150">
                  <a:extLst>
                    <a:ext uri="{9D8B030D-6E8A-4147-A177-3AD203B41FA5}">
                      <a16:colId xmlns:a16="http://schemas.microsoft.com/office/drawing/2014/main" val="20000"/>
                    </a:ext>
                  </a:extLst>
                </a:gridCol>
                <a:gridCol w="1661886">
                  <a:extLst>
                    <a:ext uri="{9D8B030D-6E8A-4147-A177-3AD203B41FA5}">
                      <a16:colId xmlns:a16="http://schemas.microsoft.com/office/drawing/2014/main" val="20001"/>
                    </a:ext>
                  </a:extLst>
                </a:gridCol>
                <a:gridCol w="1324315">
                  <a:extLst>
                    <a:ext uri="{9D8B030D-6E8A-4147-A177-3AD203B41FA5}">
                      <a16:colId xmlns:a16="http://schemas.microsoft.com/office/drawing/2014/main" val="20002"/>
                    </a:ext>
                  </a:extLst>
                </a:gridCol>
                <a:gridCol w="1376249">
                  <a:extLst>
                    <a:ext uri="{9D8B030D-6E8A-4147-A177-3AD203B41FA5}">
                      <a16:colId xmlns:a16="http://schemas.microsoft.com/office/drawing/2014/main" val="20003"/>
                    </a:ext>
                  </a:extLst>
                </a:gridCol>
                <a:gridCol w="1583985">
                  <a:extLst>
                    <a:ext uri="{9D8B030D-6E8A-4147-A177-3AD203B41FA5}">
                      <a16:colId xmlns:a16="http://schemas.microsoft.com/office/drawing/2014/main" val="20004"/>
                    </a:ext>
                  </a:extLst>
                </a:gridCol>
                <a:gridCol w="1324315">
                  <a:extLst>
                    <a:ext uri="{9D8B030D-6E8A-4147-A177-3AD203B41FA5}">
                      <a16:colId xmlns:a16="http://schemas.microsoft.com/office/drawing/2014/main" val="20005"/>
                    </a:ext>
                  </a:extLst>
                </a:gridCol>
              </a:tblGrid>
              <a:tr h="2022730">
                <a:tc>
                  <a:txBody>
                    <a:bodyPr/>
                    <a:lstStyle/>
                    <a:p>
                      <a:endParaRPr lang="en-US" dirty="0" smtClean="0"/>
                    </a:p>
                    <a:p>
                      <a:r>
                        <a:rPr lang="bn-IN" dirty="0" smtClean="0"/>
                        <a:t>পর্যবেক্ষণ</a:t>
                      </a:r>
                      <a:r>
                        <a:rPr lang="bn-IN" baseline="0" dirty="0" smtClean="0"/>
                        <a:t> সংখ্যা </a:t>
                      </a:r>
                      <a:endParaRPr lang="en-US" dirty="0"/>
                    </a:p>
                  </a:txBody>
                  <a:tcPr/>
                </a:tc>
                <a:tc>
                  <a:txBody>
                    <a:bodyPr/>
                    <a:lstStyle/>
                    <a:p>
                      <a:endParaRPr lang="en-US" dirty="0" smtClean="0"/>
                    </a:p>
                    <a:p>
                      <a:r>
                        <a:rPr lang="bn-IN" dirty="0" smtClean="0"/>
                        <a:t>প্রধান</a:t>
                      </a:r>
                      <a:r>
                        <a:rPr lang="bn-IN" baseline="0" dirty="0" smtClean="0"/>
                        <a:t> স্কেল পাঠ= </a:t>
                      </a:r>
                      <a:r>
                        <a:rPr lang="en-US" baseline="0" dirty="0" smtClean="0"/>
                        <a:t>M (mm)</a:t>
                      </a:r>
                      <a:endParaRPr lang="en-US" dirty="0"/>
                    </a:p>
                  </a:txBody>
                  <a:tcPr/>
                </a:tc>
                <a:tc>
                  <a:txBody>
                    <a:bodyPr/>
                    <a:lstStyle/>
                    <a:p>
                      <a:endParaRPr lang="en-US" dirty="0" smtClean="0"/>
                    </a:p>
                    <a:p>
                      <a:r>
                        <a:rPr lang="en-US" dirty="0" err="1" smtClean="0"/>
                        <a:t>ভার্ণিয়ার</a:t>
                      </a:r>
                      <a:r>
                        <a:rPr lang="en-US" baseline="0" dirty="0" smtClean="0"/>
                        <a:t> </a:t>
                      </a:r>
                      <a:r>
                        <a:rPr lang="en-US" baseline="0" dirty="0" err="1" smtClean="0"/>
                        <a:t>সমপাতন</a:t>
                      </a:r>
                      <a:r>
                        <a:rPr lang="en-US" baseline="0" dirty="0" smtClean="0"/>
                        <a:t> </a:t>
                      </a:r>
                    </a:p>
                    <a:p>
                      <a:r>
                        <a:rPr lang="en-US" baseline="0" dirty="0" smtClean="0"/>
                        <a:t>= V</a:t>
                      </a:r>
                    </a:p>
                    <a:p>
                      <a:endParaRPr lang="en-US" dirty="0"/>
                    </a:p>
                  </a:txBody>
                  <a:tcPr/>
                </a:tc>
                <a:tc>
                  <a:txBody>
                    <a:bodyPr/>
                    <a:lstStyle/>
                    <a:p>
                      <a:r>
                        <a:rPr lang="en-US" baseline="0" dirty="0" smtClean="0"/>
                        <a:t> </a:t>
                      </a:r>
                    </a:p>
                    <a:p>
                      <a:r>
                        <a:rPr lang="en-US" baseline="0" dirty="0" err="1" smtClean="0"/>
                        <a:t>ভার্ণিয়ার</a:t>
                      </a:r>
                      <a:r>
                        <a:rPr lang="en-US" baseline="0" dirty="0" smtClean="0"/>
                        <a:t> </a:t>
                      </a:r>
                      <a:r>
                        <a:rPr lang="en-US" baseline="0" dirty="0" err="1" smtClean="0"/>
                        <a:t>ধ্রবক</a:t>
                      </a:r>
                      <a:endParaRPr lang="en-US" baseline="0" dirty="0" smtClean="0"/>
                    </a:p>
                    <a:p>
                      <a:r>
                        <a:rPr lang="en-US" baseline="0" dirty="0" smtClean="0"/>
                        <a:t>= VC (mm)</a:t>
                      </a:r>
                      <a:endParaRPr lang="en-US" dirty="0"/>
                    </a:p>
                  </a:txBody>
                  <a:tcPr/>
                </a:tc>
                <a:tc>
                  <a:txBody>
                    <a:bodyPr/>
                    <a:lstStyle/>
                    <a:p>
                      <a:endParaRPr lang="en-US" dirty="0" smtClean="0"/>
                    </a:p>
                    <a:p>
                      <a:r>
                        <a:rPr lang="en-US" dirty="0" err="1" smtClean="0"/>
                        <a:t>আপাত</a:t>
                      </a:r>
                      <a:r>
                        <a:rPr lang="en-US" baseline="0" dirty="0" smtClean="0"/>
                        <a:t> </a:t>
                      </a:r>
                      <a:r>
                        <a:rPr lang="en-US" baseline="0" dirty="0" err="1" smtClean="0"/>
                        <a:t>পাঠ</a:t>
                      </a:r>
                      <a:r>
                        <a:rPr lang="en-US" baseline="0" dirty="0" smtClean="0"/>
                        <a:t> H=M+VXVC</a:t>
                      </a:r>
                    </a:p>
                    <a:p>
                      <a:r>
                        <a:rPr lang="en-US" baseline="0" dirty="0" smtClean="0"/>
                        <a:t>   (mm)</a:t>
                      </a:r>
                      <a:endParaRPr lang="en-US" dirty="0"/>
                    </a:p>
                  </a:txBody>
                  <a:tcPr/>
                </a:tc>
                <a:tc>
                  <a:txBody>
                    <a:bodyPr/>
                    <a:lstStyle/>
                    <a:p>
                      <a:endParaRPr lang="en-US" dirty="0" smtClean="0"/>
                    </a:p>
                    <a:p>
                      <a:r>
                        <a:rPr lang="en-US" dirty="0" err="1" smtClean="0"/>
                        <a:t>গড়</a:t>
                      </a:r>
                      <a:r>
                        <a:rPr lang="en-US" baseline="0" dirty="0" smtClean="0"/>
                        <a:t> </a:t>
                      </a:r>
                      <a:r>
                        <a:rPr lang="en-US" baseline="0" dirty="0" err="1" smtClean="0"/>
                        <a:t>পাঠ</a:t>
                      </a:r>
                      <a:r>
                        <a:rPr lang="en-US" baseline="0" dirty="0" smtClean="0"/>
                        <a:t> </a:t>
                      </a:r>
                    </a:p>
                    <a:p>
                      <a:r>
                        <a:rPr lang="en-US" baseline="0" dirty="0" smtClean="0"/>
                        <a:t>= H (mm)</a:t>
                      </a:r>
                      <a:endParaRPr lang="en-US" dirty="0"/>
                    </a:p>
                  </a:txBody>
                  <a:tcPr/>
                </a:tc>
                <a:extLst>
                  <a:ext uri="{0D108BD9-81ED-4DB2-BD59-A6C34878D82A}">
                    <a16:rowId xmlns:a16="http://schemas.microsoft.com/office/drawing/2014/main" val="10000"/>
                  </a:ext>
                </a:extLst>
              </a:tr>
              <a:tr h="976098">
                <a:tc>
                  <a:txBody>
                    <a:bodyPr/>
                    <a:lstStyle/>
                    <a:p>
                      <a:r>
                        <a:rPr lang="en-US" dirty="0" smtClean="0"/>
                        <a:t>   </a:t>
                      </a:r>
                      <a:r>
                        <a:rPr lang="en-US" sz="3600" dirty="0" smtClean="0"/>
                        <a:t>1</a:t>
                      </a:r>
                      <a:endParaRPr lang="en-US" sz="3600" dirty="0"/>
                    </a:p>
                  </a:txBody>
                  <a:tcPr/>
                </a:tc>
                <a:tc>
                  <a:txBody>
                    <a:bodyPr/>
                    <a:lstStyle/>
                    <a:p>
                      <a:endParaRPr lang="en-US"/>
                    </a:p>
                  </a:txBody>
                  <a:tcPr/>
                </a:tc>
                <a:tc>
                  <a:txBody>
                    <a:bodyPr/>
                    <a:lstStyle/>
                    <a:p>
                      <a:endParaRPr lang="en-US"/>
                    </a:p>
                  </a:txBody>
                  <a:tcPr/>
                </a:tc>
                <a:tc rowSpan="3">
                  <a:txBody>
                    <a:bodyPr/>
                    <a:lstStyle/>
                    <a:p>
                      <a:endParaRPr lang="en-US" dirty="0"/>
                    </a:p>
                  </a:txBody>
                  <a:tcPr/>
                </a:tc>
                <a:tc>
                  <a:txBody>
                    <a:bodyPr/>
                    <a:lstStyle/>
                    <a:p>
                      <a:endParaRPr lang="en-US"/>
                    </a:p>
                  </a:txBody>
                  <a:tcPr/>
                </a:tc>
                <a:tc rowSpan="3">
                  <a:txBody>
                    <a:bodyPr/>
                    <a:lstStyle/>
                    <a:p>
                      <a:endParaRPr lang="en-US" dirty="0"/>
                    </a:p>
                  </a:txBody>
                  <a:tcPr/>
                </a:tc>
                <a:extLst>
                  <a:ext uri="{0D108BD9-81ED-4DB2-BD59-A6C34878D82A}">
                    <a16:rowId xmlns:a16="http://schemas.microsoft.com/office/drawing/2014/main" val="10001"/>
                  </a:ext>
                </a:extLst>
              </a:tr>
              <a:tr h="891818">
                <a:tc>
                  <a:txBody>
                    <a:bodyPr/>
                    <a:lstStyle/>
                    <a:p>
                      <a:r>
                        <a:rPr lang="en-US" dirty="0" smtClean="0"/>
                        <a:t>  </a:t>
                      </a:r>
                      <a:r>
                        <a:rPr lang="en-US" sz="3600" dirty="0" smtClean="0"/>
                        <a:t>2</a:t>
                      </a:r>
                      <a:endParaRPr lang="en-US" sz="4000" dirty="0"/>
                    </a:p>
                  </a:txBody>
                  <a:tcPr/>
                </a:tc>
                <a:tc>
                  <a:txBody>
                    <a:bodyPr/>
                    <a:lstStyle/>
                    <a:p>
                      <a:endParaRPr lang="en-US"/>
                    </a:p>
                  </a:txBody>
                  <a:tcPr/>
                </a:tc>
                <a:tc>
                  <a:txBody>
                    <a:bodyPr/>
                    <a:lstStyle/>
                    <a:p>
                      <a:endParaRPr lang="en-US"/>
                    </a:p>
                  </a:txBody>
                  <a:tcPr/>
                </a:tc>
                <a:tc vMerge="1">
                  <a:txBody>
                    <a:bodyPr/>
                    <a:lstStyle/>
                    <a:p>
                      <a:endParaRPr lang="en-US" dirty="0"/>
                    </a:p>
                  </a:txBody>
                  <a:tcPr/>
                </a:tc>
                <a:tc>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878070">
                <a:tc>
                  <a:txBody>
                    <a:bodyPr/>
                    <a:lstStyle/>
                    <a:p>
                      <a:r>
                        <a:rPr lang="en-US" dirty="0" smtClean="0"/>
                        <a:t>  </a:t>
                      </a:r>
                      <a:r>
                        <a:rPr lang="en-US" sz="3200" dirty="0" smtClean="0"/>
                        <a:t>3</a:t>
                      </a:r>
                      <a:endParaRPr lang="en-US" sz="3200" dirty="0"/>
                    </a:p>
                  </a:txBody>
                  <a:tcPr/>
                </a:tc>
                <a:tc>
                  <a:txBody>
                    <a:bodyPr/>
                    <a:lstStyle/>
                    <a:p>
                      <a:endParaRPr lang="en-US"/>
                    </a:p>
                  </a:txBody>
                  <a:tcPr/>
                </a:tc>
                <a:tc>
                  <a:txBody>
                    <a:bodyPr/>
                    <a:lstStyle/>
                    <a:p>
                      <a:endParaRPr lang="en-US" dirty="0"/>
                    </a:p>
                  </a:txBody>
                  <a:tcPr/>
                </a:tc>
                <a:tc vMerge="1">
                  <a:txBody>
                    <a:bodyPr/>
                    <a:lstStyle/>
                    <a:p>
                      <a:endParaRPr lang="en-US"/>
                    </a:p>
                  </a:txBody>
                  <a:tcPr/>
                </a:tc>
                <a:tc>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39903635"/>
      </p:ext>
    </p:extLst>
  </p:cSld>
  <p:clrMapOvr>
    <a:masterClrMapping/>
  </p:clrMapOvr>
  <mc:AlternateContent xmlns:mc="http://schemas.openxmlformats.org/markup-compatibility/2006" xmlns:p14="http://schemas.microsoft.com/office/powerpoint/2010/main">
    <mc:Choice Requires="p14">
      <p:transition spd="slow" p14:dur="1600" advTm="25434">
        <p14:prism isInverted="1"/>
      </p:transition>
    </mc:Choice>
    <mc:Fallback xmlns="">
      <p:transition spd="slow" advTm="254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32" y="1944707"/>
            <a:ext cx="8701732" cy="4838700"/>
          </a:xfrm>
          <a:prstGeom prst="rect">
            <a:avLst/>
          </a:prstGeom>
        </p:spPr>
      </p:pic>
      <p:sp>
        <p:nvSpPr>
          <p:cNvPr id="3" name="Rectangle 2"/>
          <p:cNvSpPr/>
          <p:nvPr/>
        </p:nvSpPr>
        <p:spPr>
          <a:xfrm>
            <a:off x="258185" y="990600"/>
            <a:ext cx="8701732" cy="954107"/>
          </a:xfrm>
          <a:prstGeom prst="rect">
            <a:avLst/>
          </a:prstGeom>
        </p:spPr>
        <p:txBody>
          <a:bodyPr wrap="square">
            <a:spAutoFit/>
          </a:bodyPr>
          <a:lstStyle/>
          <a:p>
            <a:pPr lvl="0"/>
            <a:r>
              <a:rPr lang="bn-IN" sz="2800" b="1" dirty="0" smtClean="0">
                <a:solidFill>
                  <a:prstClr val="black"/>
                </a:solidFill>
              </a:rPr>
              <a:t>৪র্থ</a:t>
            </a:r>
            <a:r>
              <a:rPr lang="en-US" sz="2800" b="1" dirty="0" smtClean="0">
                <a:solidFill>
                  <a:prstClr val="black"/>
                </a:solidFill>
              </a:rPr>
              <a:t> </a:t>
            </a:r>
            <a:r>
              <a:rPr lang="bn-IN" sz="2800" b="1" dirty="0">
                <a:solidFill>
                  <a:prstClr val="black"/>
                </a:solidFill>
              </a:rPr>
              <a:t>দলঃ </a:t>
            </a:r>
            <a:r>
              <a:rPr lang="bn-IN" sz="2800" b="1" dirty="0" smtClean="0">
                <a:solidFill>
                  <a:prstClr val="black"/>
                </a:solidFill>
              </a:rPr>
              <a:t>নিচের ডিজিটাল স্লাইড ক্যালিপার্স ব্যবহার করে গোলকের আয়তন নির্ণয় কর। </a:t>
            </a:r>
            <a:endParaRPr lang="en-US" sz="2800" b="1" dirty="0">
              <a:solidFill>
                <a:prstClr val="black"/>
              </a:solidFill>
            </a:endParaRPr>
          </a:p>
        </p:txBody>
      </p:sp>
      <p:sp>
        <p:nvSpPr>
          <p:cNvPr id="4" name="Rectangle 3"/>
          <p:cNvSpPr/>
          <p:nvPr/>
        </p:nvSpPr>
        <p:spPr>
          <a:xfrm>
            <a:off x="3070626" y="236489"/>
            <a:ext cx="3002745" cy="769441"/>
          </a:xfrm>
          <a:prstGeom prst="rect">
            <a:avLst/>
          </a:prstGeom>
        </p:spPr>
        <p:txBody>
          <a:bodyPr wrap="none">
            <a:spAutoFit/>
          </a:bodyPr>
          <a:lstStyle/>
          <a:p>
            <a:pPr lvl="0"/>
            <a:r>
              <a:rPr lang="bn-IN" sz="4400" b="1" u="sng"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দলগত কাজ</a:t>
            </a:r>
            <a:endParaRPr lang="en-US" sz="4400" b="1" u="sng"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40542955"/>
      </p:ext>
    </p:extLst>
  </p:cSld>
  <p:clrMapOvr>
    <a:masterClrMapping/>
  </p:clrMapOvr>
  <mc:AlternateContent xmlns:mc="http://schemas.openxmlformats.org/markup-compatibility/2006" xmlns:p14="http://schemas.microsoft.com/office/powerpoint/2010/main">
    <mc:Choice Requires="p14">
      <p:transition spd="slow" p14:dur="1600" advTm="47030">
        <p14:prism isInverted="1"/>
      </p:transition>
    </mc:Choice>
    <mc:Fallback xmlns="">
      <p:transition spd="slow" advTm="470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466517"/>
            <a:ext cx="39624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IN" sz="4000" b="1" u="sng" dirty="0" smtClean="0">
                <a:ln w="11430"/>
                <a:solidFill>
                  <a:srgbClr val="CC3399"/>
                </a:solidFill>
                <a:effectLst>
                  <a:outerShdw blurRad="50800" dist="39000" dir="5460000" algn="tl">
                    <a:srgbClr val="000000">
                      <a:alpha val="38000"/>
                    </a:srgbClr>
                  </a:outerShdw>
                </a:effectLst>
              </a:rPr>
              <a:t>পাঠ মূল্যায়ন </a:t>
            </a:r>
            <a:endParaRPr lang="en-US" sz="4000" b="1" u="sng" dirty="0">
              <a:ln w="11430"/>
              <a:solidFill>
                <a:srgbClr val="CC3399"/>
              </a:solidFill>
              <a:effectLst>
                <a:outerShdw blurRad="50800" dist="39000" dir="5460000" algn="tl">
                  <a:srgbClr val="000000">
                    <a:alpha val="38000"/>
                  </a:srgbClr>
                </a:outerShdw>
              </a:effectLst>
            </a:endParaRPr>
          </a:p>
        </p:txBody>
      </p:sp>
      <p:sp>
        <p:nvSpPr>
          <p:cNvPr id="3" name="TextBox 2"/>
          <p:cNvSpPr txBox="1"/>
          <p:nvPr/>
        </p:nvSpPr>
        <p:spPr>
          <a:xfrm>
            <a:off x="762000" y="1534180"/>
            <a:ext cx="5791200" cy="523220"/>
          </a:xfrm>
          <a:prstGeom prst="rect">
            <a:avLst/>
          </a:prstGeom>
          <a:noFill/>
        </p:spPr>
        <p:txBody>
          <a:bodyPr wrap="square" rtlCol="0">
            <a:spAutoFit/>
          </a:bodyPr>
          <a:lstStyle/>
          <a:p>
            <a:r>
              <a:rPr lang="bn-IN" sz="2800" b="1" dirty="0" smtClean="0"/>
              <a:t>১। স্লাইড ক্যালিপার্স কাকে বলে ?</a:t>
            </a:r>
            <a:r>
              <a:rPr lang="bn-IN" dirty="0" smtClean="0"/>
              <a:t> </a:t>
            </a:r>
            <a:endParaRPr lang="en-US" dirty="0"/>
          </a:p>
        </p:txBody>
      </p:sp>
      <p:sp>
        <p:nvSpPr>
          <p:cNvPr id="4" name="TextBox 3"/>
          <p:cNvSpPr txBox="1"/>
          <p:nvPr/>
        </p:nvSpPr>
        <p:spPr>
          <a:xfrm>
            <a:off x="762000" y="2069068"/>
            <a:ext cx="7315200" cy="523220"/>
          </a:xfrm>
          <a:prstGeom prst="rect">
            <a:avLst/>
          </a:prstGeom>
          <a:noFill/>
        </p:spPr>
        <p:txBody>
          <a:bodyPr wrap="square" rtlCol="0">
            <a:spAutoFit/>
          </a:bodyPr>
          <a:lstStyle/>
          <a:p>
            <a:r>
              <a:rPr lang="bn-IN" sz="2800" b="1" dirty="0" smtClean="0"/>
              <a:t>২। যান্ত্রিক ত্রুটি বলতে কী বুঝায় ?</a:t>
            </a:r>
            <a:endParaRPr lang="en-US" sz="2800" b="1" dirty="0"/>
          </a:p>
        </p:txBody>
      </p:sp>
      <p:sp>
        <p:nvSpPr>
          <p:cNvPr id="5" name="TextBox 4"/>
          <p:cNvSpPr txBox="1"/>
          <p:nvPr/>
        </p:nvSpPr>
        <p:spPr>
          <a:xfrm>
            <a:off x="762000" y="2592288"/>
            <a:ext cx="5276850" cy="523220"/>
          </a:xfrm>
          <a:prstGeom prst="rect">
            <a:avLst/>
          </a:prstGeom>
          <a:noFill/>
        </p:spPr>
        <p:txBody>
          <a:bodyPr wrap="square" rtlCol="0">
            <a:spAutoFit/>
          </a:bodyPr>
          <a:lstStyle/>
          <a:p>
            <a:r>
              <a:rPr lang="bn-IN" sz="2800" b="1" dirty="0" smtClean="0"/>
              <a:t>৩। ভার্ণিয়ার ধ্রুবক কী ? </a:t>
            </a:r>
            <a:endParaRPr lang="en-US" sz="2800" b="1" dirty="0"/>
          </a:p>
        </p:txBody>
      </p:sp>
      <p:sp>
        <p:nvSpPr>
          <p:cNvPr id="6" name="TextBox 5"/>
          <p:cNvSpPr txBox="1"/>
          <p:nvPr/>
        </p:nvSpPr>
        <p:spPr>
          <a:xfrm>
            <a:off x="762000" y="3115508"/>
            <a:ext cx="5029200" cy="523220"/>
          </a:xfrm>
          <a:prstGeom prst="rect">
            <a:avLst/>
          </a:prstGeom>
          <a:noFill/>
        </p:spPr>
        <p:txBody>
          <a:bodyPr wrap="square" rtlCol="0">
            <a:spAutoFit/>
          </a:bodyPr>
          <a:lstStyle/>
          <a:p>
            <a:r>
              <a:rPr lang="bn-IN" sz="2800" b="1" dirty="0" smtClean="0"/>
              <a:t>৪।  ভার্ণিয়ার সমপাতন কী ? </a:t>
            </a:r>
            <a:endParaRPr lang="en-US" sz="2800" b="1"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88117087"/>
      </p:ext>
    </p:extLst>
  </p:cSld>
  <p:clrMapOvr>
    <a:masterClrMapping/>
  </p:clrMapOvr>
  <mc:AlternateContent xmlns:mc="http://schemas.openxmlformats.org/markup-compatibility/2006" xmlns:p14="http://schemas.microsoft.com/office/powerpoint/2010/main">
    <mc:Choice Requires="p14">
      <p:transition spd="slow" p14:dur="1600" advTm="32784">
        <p14:prism isInverted="1"/>
      </p:transition>
    </mc:Choice>
    <mc:Fallback xmlns="">
      <p:transition spd="slow" advTm="327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7"/>
                </p:tgtEl>
              </p:cMediaNode>
            </p:audio>
          </p:childTnLst>
        </p:cTn>
      </p:par>
    </p:tnLst>
    <p:bldLst>
      <p:bldP spid="2" grpId="0"/>
      <p:bldP spid="3" grpId="0"/>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050"/>
            <a:ext cx="9144000" cy="6858000"/>
          </a:xfrm>
          <a:prstGeom prst="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lvl="0"/>
            <a:endPar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a:endParaRPr>
          </a:p>
          <a:p>
            <a:pPr lvl="0"/>
            <a:r>
              <a:rPr lang="bn-IN"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a:rPr>
              <a:t>নিচের </a:t>
            </a:r>
            <a:r>
              <a:rPr lang="bn-IN"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a:rPr>
              <a:t>আয়তকার বস্তুটির দৈর্ঘ্য ,প্রস্থ ও উচ্চতা নির্ণয় করে এর আয়তন নির্ণয় কর। </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a:endParaRPr>
          </a:p>
        </p:txBody>
      </p:sp>
      <p:grpSp>
        <p:nvGrpSpPr>
          <p:cNvPr id="4" name="Group 3"/>
          <p:cNvGrpSpPr/>
          <p:nvPr/>
        </p:nvGrpSpPr>
        <p:grpSpPr>
          <a:xfrm>
            <a:off x="940813" y="361950"/>
            <a:ext cx="6450588" cy="2476500"/>
            <a:chOff x="838200" y="845821"/>
            <a:chExt cx="4572000" cy="2971800"/>
          </a:xfrm>
        </p:grpSpPr>
        <p:pic>
          <p:nvPicPr>
            <p:cNvPr id="2" name="Picture 1" descr="school-building-hi.png"/>
            <p:cNvPicPr>
              <a:picLocks noChangeAspect="1"/>
            </p:cNvPicPr>
            <p:nvPr/>
          </p:nvPicPr>
          <p:blipFill>
            <a:blip r:embed="rId6"/>
            <a:stretch>
              <a:fillRect/>
            </a:stretch>
          </p:blipFill>
          <p:spPr>
            <a:xfrm>
              <a:off x="838200" y="845821"/>
              <a:ext cx="4572000" cy="2971800"/>
            </a:xfrm>
            <a:prstGeom prst="rect">
              <a:avLst/>
            </a:prstGeom>
          </p:spPr>
        </p:pic>
        <p:sp>
          <p:nvSpPr>
            <p:cNvPr id="3" name="Rectangle 2"/>
            <p:cNvSpPr/>
            <p:nvPr/>
          </p:nvSpPr>
          <p:spPr>
            <a:xfrm>
              <a:off x="2049558" y="1200459"/>
              <a:ext cx="2149283"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NikoshBAN" pitchFamily="2" charset="0"/>
                  <a:cs typeface="NikoshBAN" pitchFamily="2" charset="0"/>
                </a:rPr>
                <a:t>বাড়ির কাজ</a:t>
              </a:r>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NikoshBAN" pitchFamily="2" charset="0"/>
                <a:cs typeface="NikoshBAN" pitchFamily="2" charset="0"/>
              </a:endParaRPr>
            </a:p>
          </p:txBody>
        </p:sp>
      </p:gr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r="60909" b="23846"/>
          <a:stretch/>
        </p:blipFill>
        <p:spPr>
          <a:xfrm>
            <a:off x="5651884" y="4069966"/>
            <a:ext cx="2550391" cy="2348732"/>
          </a:xfrm>
          <a:prstGeom prst="rect">
            <a:avLst/>
          </a:prstGeom>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6133598"/>
      </p:ext>
    </p:extLst>
  </p:cSld>
  <p:clrMapOvr>
    <a:masterClrMapping/>
  </p:clrMapOvr>
  <mc:AlternateContent xmlns:mc="http://schemas.openxmlformats.org/markup-compatibility/2006" xmlns:p14="http://schemas.microsoft.com/office/powerpoint/2010/main">
    <mc:Choice Requires="p14">
      <p:transition spd="slow" p14:dur="1600" advTm="34330">
        <p14:prism isInverted="1"/>
      </p:transition>
    </mc:Choice>
    <mc:Fallback xmlns="">
      <p:transition spd="slow" advTm="34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8499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17763"/>
            <a:ext cx="5791200" cy="44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447800"/>
            <a:ext cx="5816600"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066800"/>
            <a:ext cx="2530475"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066800"/>
            <a:ext cx="2468563"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B61174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314728"/>
      </p:ext>
    </p:extLst>
  </p:cSld>
  <p:clrMapOvr>
    <a:masterClrMapping/>
  </p:clrMapOvr>
  <p:transition spd="slow" advTm="12662">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457200"/>
            <a:ext cx="6534150" cy="23083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bn-IN" sz="40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Arial"/>
              </a:rPr>
              <a:t> </a:t>
            </a:r>
            <a:r>
              <a:rPr lang="bn-IN"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rPr>
              <a:t>আল্লাহ্‌ আমাদের উপর সহায় হউন</a:t>
            </a:r>
          </a:p>
          <a:p>
            <a:pPr>
              <a:defRPr/>
            </a:pPr>
            <a:r>
              <a:rPr lang="bn-IN"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rPr>
              <a:t>            আজ এ পর্যন্তই</a:t>
            </a:r>
          </a:p>
          <a:p>
            <a:pPr>
              <a:defRPr/>
            </a:pPr>
            <a:r>
              <a:rPr lang="bn-IN"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rPr>
              <a:t>            খোদা হাফেজ।</a:t>
            </a:r>
            <a:endParaRPr lang="en-US"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endParaRPr>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7775" y="2533650"/>
            <a:ext cx="6934200" cy="409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92291764.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95183310"/>
      </p:ext>
    </p:extLst>
  </p:cSld>
  <p:clrMapOvr>
    <a:masterClrMapping/>
  </p:clrMapOvr>
  <p:transition spd="slow" advTm="12484">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478"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par>
                          <p:cTn id="12" fill="hold" nodeType="afterGroup">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6525" y="358229"/>
            <a:ext cx="4514750" cy="7694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bn-IN" sz="4400" b="1" i="0" u="none" strike="noStrike" kern="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NikoshBAN" pitchFamily="2" charset="0"/>
                <a:cs typeface="NikoshBAN" pitchFamily="2" charset="0"/>
              </a:rPr>
              <a:t>   </a:t>
            </a:r>
            <a:r>
              <a:rPr kumimoji="0" lang="bn-IN" sz="4400" b="1" i="0" u="none" strike="noStrike" kern="0" normalizeH="0" baseline="0" noProof="0" dirty="0" smtClean="0">
                <a:ln w="11430"/>
                <a:solidFill>
                  <a:srgbClr val="CC0099"/>
                </a:solidFill>
                <a:effectLst>
                  <a:outerShdw blurRad="50800" dist="39000" dir="5460000" algn="tl">
                    <a:srgbClr val="000000">
                      <a:alpha val="38000"/>
                    </a:srgbClr>
                  </a:outerShdw>
                </a:effectLst>
                <a:uLnTx/>
                <a:uFillTx/>
                <a:latin typeface="NikoshBAN" pitchFamily="2" charset="0"/>
                <a:cs typeface="NikoshBAN" pitchFamily="2" charset="0"/>
              </a:rPr>
              <a:t>নিচের</a:t>
            </a:r>
            <a:r>
              <a:rPr kumimoji="0" lang="bn-IN" sz="4400" b="1" i="0" u="none" strike="noStrike" kern="0" normalizeH="0" noProof="0" dirty="0" smtClean="0">
                <a:ln w="11430"/>
                <a:solidFill>
                  <a:srgbClr val="CC0099"/>
                </a:solidFill>
                <a:effectLst>
                  <a:outerShdw blurRad="50800" dist="39000" dir="5460000" algn="tl">
                    <a:srgbClr val="000000">
                      <a:alpha val="38000"/>
                    </a:srgbClr>
                  </a:outerShdw>
                </a:effectLst>
                <a:uLnTx/>
                <a:uFillTx/>
                <a:latin typeface="NikoshBAN" pitchFamily="2" charset="0"/>
                <a:cs typeface="NikoshBAN" pitchFamily="2" charset="0"/>
              </a:rPr>
              <a:t> চিত্রটি</a:t>
            </a:r>
            <a:r>
              <a:rPr kumimoji="0" lang="bn-IN" sz="4400" b="1" i="0" u="none" strike="noStrike" kern="0" normalizeH="0" baseline="0" noProof="0" dirty="0" smtClean="0">
                <a:ln w="11430"/>
                <a:solidFill>
                  <a:srgbClr val="CC0099"/>
                </a:solidFill>
                <a:effectLst>
                  <a:outerShdw blurRad="50800" dist="39000" dir="5460000" algn="tl">
                    <a:srgbClr val="000000">
                      <a:alpha val="38000"/>
                    </a:srgbClr>
                  </a:outerShdw>
                </a:effectLst>
                <a:uLnTx/>
                <a:uFillTx/>
                <a:latin typeface="NikoshBAN" pitchFamily="2" charset="0"/>
                <a:cs typeface="NikoshBAN" pitchFamily="2" charset="0"/>
              </a:rPr>
              <a:t> লক্ষ কর</a:t>
            </a:r>
            <a:endParaRPr kumimoji="0" lang="en-US" sz="1800" b="1" i="0" u="none" strike="noStrike" kern="0" normalizeH="0" baseline="0" noProof="0" dirty="0" smtClean="0">
              <a:ln w="11430"/>
              <a:solidFill>
                <a:srgbClr val="CC0099"/>
              </a:solidFill>
              <a:effectLst>
                <a:outerShdw blurRad="50800" dist="39000" dir="5460000" algn="tl">
                  <a:srgbClr val="000000">
                    <a:alpha val="38000"/>
                  </a:srgbClr>
                </a:outerShdw>
              </a:effectLst>
              <a:uLnTx/>
              <a:uFillTx/>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 y="1093290"/>
            <a:ext cx="9144000" cy="4419600"/>
          </a:xfrm>
          <a:prstGeom prst="rect">
            <a:avLst/>
          </a:prstGeom>
        </p:spPr>
      </p:pic>
      <p:sp>
        <p:nvSpPr>
          <p:cNvPr id="4" name="TextBox 3"/>
          <p:cNvSpPr txBox="1"/>
          <p:nvPr/>
        </p:nvSpPr>
        <p:spPr>
          <a:xfrm>
            <a:off x="4591050" y="4286249"/>
            <a:ext cx="2209800" cy="584775"/>
          </a:xfrm>
          <a:prstGeom prst="rect">
            <a:avLst/>
          </a:prstGeom>
          <a:noFill/>
        </p:spPr>
        <p:txBody>
          <a:bodyPr wrap="square" rtlCol="0">
            <a:spAutoFit/>
          </a:bodyPr>
          <a:lstStyle/>
          <a:p>
            <a:r>
              <a:rPr lang="en-US" sz="3200" dirty="0" err="1" smtClean="0"/>
              <a:t>এটি</a:t>
            </a:r>
            <a:r>
              <a:rPr lang="en-US" sz="3200" dirty="0" smtClean="0"/>
              <a:t> </a:t>
            </a:r>
            <a:r>
              <a:rPr lang="en-US" sz="3200" dirty="0" err="1" smtClean="0"/>
              <a:t>কী</a:t>
            </a:r>
            <a:r>
              <a:rPr lang="en-US" sz="3200" dirty="0" smtClean="0"/>
              <a:t> ? </a:t>
            </a:r>
            <a:endParaRPr lang="en-US" sz="3200" dirty="0"/>
          </a:p>
        </p:txBody>
      </p:sp>
      <p:cxnSp>
        <p:nvCxnSpPr>
          <p:cNvPr id="7" name="Straight Arrow Connector 6"/>
          <p:cNvCxnSpPr/>
          <p:nvPr/>
        </p:nvCxnSpPr>
        <p:spPr>
          <a:xfrm>
            <a:off x="4991100" y="3188789"/>
            <a:ext cx="0" cy="9144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0" name="Straight Arrow Connector 9"/>
          <p:cNvCxnSpPr/>
          <p:nvPr/>
        </p:nvCxnSpPr>
        <p:spPr>
          <a:xfrm>
            <a:off x="4114800" y="3169739"/>
            <a:ext cx="0" cy="168223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2" name="TextBox 11"/>
          <p:cNvSpPr txBox="1"/>
          <p:nvPr/>
        </p:nvSpPr>
        <p:spPr>
          <a:xfrm>
            <a:off x="2647950" y="4928174"/>
            <a:ext cx="4648200" cy="954107"/>
          </a:xfrm>
          <a:prstGeom prst="rect">
            <a:avLst/>
          </a:prstGeom>
          <a:noFill/>
        </p:spPr>
        <p:txBody>
          <a:bodyPr wrap="square" rtlCol="0">
            <a:spAutoFit/>
          </a:bodyPr>
          <a:lstStyle/>
          <a:p>
            <a:r>
              <a:rPr lang="bn-IN" sz="2800" dirty="0" smtClean="0"/>
              <a:t>এটি স্লাইড ক্যালিপার্স বা </a:t>
            </a:r>
          </a:p>
          <a:p>
            <a:r>
              <a:rPr lang="bn-IN" sz="2800" dirty="0" smtClean="0"/>
              <a:t>ভার্ণিয়ার ক্যালিপার্স।  </a:t>
            </a:r>
            <a:endParaRPr lang="en-US" sz="28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6876719"/>
      </p:ext>
    </p:extLst>
  </p:cSld>
  <p:clrMapOvr>
    <a:masterClrMapping/>
  </p:clrMapOvr>
  <mc:AlternateContent xmlns:mc="http://schemas.openxmlformats.org/markup-compatibility/2006" xmlns:p14="http://schemas.microsoft.com/office/powerpoint/2010/main">
    <mc:Choice Requires="p14">
      <p:transition spd="slow" p14:dur="1600" advTm="33131">
        <p14:prism isInverted="1"/>
      </p:transition>
    </mc:Choice>
    <mc:Fallback xmlns="">
      <p:transition spd="slow" advTm="33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repeatCount="indefinite" fill="hold" nodeType="clickEffect">
                                  <p:stCondLst>
                                    <p:cond delay="0"/>
                                  </p:stCondLst>
                                  <p:endCondLst>
                                    <p:cond evt="onNext" delay="0">
                                      <p:tgtEl>
                                        <p:sldTgt/>
                                      </p:tgtEl>
                                    </p:cond>
                                  </p:end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repeatCount="indefinite" fill="hold" nodeType="clickEffect">
                                  <p:stCondLst>
                                    <p:cond delay="0"/>
                                  </p:stCondLst>
                                  <p:endCondLst>
                                    <p:cond evt="onNext" delay="0">
                                      <p:tgtEl>
                                        <p:sldTgt/>
                                      </p:tgtEl>
                                    </p:cond>
                                  </p:end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3" grpId="0"/>
      <p:bldP spid="4"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323439"/>
          </a:xfrm>
          <a:prstGeom prst="rect">
            <a:avLst/>
          </a:prstGeom>
          <a:ln/>
        </p:spPr>
        <p:style>
          <a:lnRef idx="1">
            <a:schemeClr val="dk1"/>
          </a:lnRef>
          <a:fillRef idx="3">
            <a:schemeClr val="dk1"/>
          </a:fillRef>
          <a:effectRef idx="2">
            <a:schemeClr val="dk1"/>
          </a:effectRef>
          <a:fontRef idx="minor">
            <a:schemeClr val="lt1"/>
          </a:fontRef>
        </p:style>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bn-IN" sz="3200" b="1" dirty="0" smtClean="0">
                <a:ln w="11430"/>
                <a:solidFill>
                  <a:srgbClr val="D60093"/>
                </a:solidFill>
                <a:effectLst>
                  <a:outerShdw blurRad="80000" dist="40000" dir="5040000" algn="tl">
                    <a:srgbClr val="000000">
                      <a:alpha val="30000"/>
                    </a:srgbClr>
                  </a:outerShdw>
                </a:effectLst>
              </a:rPr>
              <a:t>                       </a:t>
            </a:r>
            <a:r>
              <a:rPr lang="bn-IN" sz="3200" b="1" u="sng" dirty="0" smtClean="0">
                <a:ln w="11430"/>
                <a:solidFill>
                  <a:srgbClr val="D60093"/>
                </a:solidFill>
                <a:effectLst>
                  <a:outerShdw blurRad="80000" dist="40000" dir="5040000" algn="tl">
                    <a:srgbClr val="000000">
                      <a:alpha val="30000"/>
                    </a:srgbClr>
                  </a:outerShdw>
                </a:effectLst>
              </a:rPr>
              <a:t>পাঠশিরোনাম</a:t>
            </a:r>
            <a:r>
              <a:rPr lang="bn-IN"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a:p>
            <a:r>
              <a:rPr lang="bn-IN"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পরীক্ষণ নং-১  </a:t>
            </a:r>
            <a:r>
              <a:rPr lang="bn-IN"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স্লাইড ক্যালিপার্সের সাহায্যে আয়তাকার </a:t>
            </a:r>
            <a:r>
              <a:rPr lang="bn-IN"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বস্তূর </a:t>
            </a:r>
            <a:r>
              <a:rPr lang="bn-IN"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আয়তন নির্ণয়।</a:t>
            </a:r>
            <a:endPar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nvGrpSpPr>
          <p:cNvPr id="6" name="Group 5"/>
          <p:cNvGrpSpPr/>
          <p:nvPr/>
        </p:nvGrpSpPr>
        <p:grpSpPr>
          <a:xfrm>
            <a:off x="1047750" y="1296208"/>
            <a:ext cx="5883626" cy="4724400"/>
            <a:chOff x="609600" y="685800"/>
            <a:chExt cx="7061902" cy="6858000"/>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77860"/>
            <a:stretch/>
          </p:blipFill>
          <p:spPr>
            <a:xfrm>
              <a:off x="609600" y="685800"/>
              <a:ext cx="1559276" cy="685800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1869" b="58889"/>
            <a:stretch/>
          </p:blipFill>
          <p:spPr>
            <a:xfrm>
              <a:off x="2168876" y="723900"/>
              <a:ext cx="5502626" cy="2819400"/>
            </a:xfrm>
            <a:prstGeom prst="rect">
              <a:avLst/>
            </a:prstGeom>
          </p:spPr>
        </p:pic>
      </p:gr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3763" t="41944" r="5370"/>
          <a:stretch/>
        </p:blipFill>
        <p:spPr>
          <a:xfrm>
            <a:off x="2232561" y="3207558"/>
            <a:ext cx="3463389" cy="2762779"/>
          </a:xfrm>
          <a:prstGeom prst="rect">
            <a:avLst/>
          </a:prstGeom>
        </p:spPr>
      </p:pic>
      <p:grpSp>
        <p:nvGrpSpPr>
          <p:cNvPr id="10" name="Group 9"/>
          <p:cNvGrpSpPr/>
          <p:nvPr/>
        </p:nvGrpSpPr>
        <p:grpSpPr>
          <a:xfrm>
            <a:off x="2022936" y="3696510"/>
            <a:ext cx="1903219" cy="1962150"/>
            <a:chOff x="6324600" y="3409949"/>
            <a:chExt cx="1903219" cy="1962150"/>
          </a:xfrm>
          <a:gradFill flip="none" rotWithShape="1">
            <a:gsLst>
              <a:gs pos="0">
                <a:srgbClr val="FFFF66">
                  <a:shade val="30000"/>
                  <a:satMod val="115000"/>
                  <a:alpha val="84000"/>
                </a:srgbClr>
              </a:gs>
              <a:gs pos="50000">
                <a:srgbClr val="FFFF66">
                  <a:shade val="67500"/>
                  <a:satMod val="115000"/>
                </a:srgbClr>
              </a:gs>
              <a:gs pos="100000">
                <a:srgbClr val="FFFF66">
                  <a:shade val="100000"/>
                  <a:satMod val="115000"/>
                </a:srgbClr>
              </a:gs>
            </a:gsLst>
            <a:lin ang="2700000" scaled="1"/>
            <a:tileRect/>
          </a:gradFill>
        </p:grpSpPr>
        <p:grpSp>
          <p:nvGrpSpPr>
            <p:cNvPr id="11" name="Group 10"/>
            <p:cNvGrpSpPr/>
            <p:nvPr/>
          </p:nvGrpSpPr>
          <p:grpSpPr>
            <a:xfrm>
              <a:off x="6324600" y="4076701"/>
              <a:ext cx="1903219" cy="1295398"/>
              <a:chOff x="6324600" y="4076701"/>
              <a:chExt cx="1903219" cy="1295398"/>
            </a:xfrm>
            <a:grpFill/>
          </p:grpSpPr>
          <p:sp>
            <p:nvSpPr>
              <p:cNvPr id="13" name="Rectangle 12"/>
              <p:cNvSpPr/>
              <p:nvPr/>
            </p:nvSpPr>
            <p:spPr>
              <a:xfrm>
                <a:off x="6324600" y="4114800"/>
                <a:ext cx="990600" cy="1257299"/>
              </a:xfrm>
              <a:prstGeom prst="rect">
                <a:avLst/>
              </a:prstGeom>
              <a:grpFill/>
              <a:ln w="25400" cap="flat" cmpd="sng" algn="ctr">
                <a:noFill/>
                <a:prstDash val="solid"/>
              </a:ln>
              <a:effectLst>
                <a:outerShdw blurRad="190500" dist="228600" dir="2700000" algn="ctr">
                  <a:srgbClr val="000000">
                    <a:alpha val="30000"/>
                  </a:srgbClr>
                </a:outerShdw>
              </a:effectLst>
              <a:scene3d>
                <a:camera prst="isometricLeftDown"/>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7084819" y="4076701"/>
                <a:ext cx="1143000" cy="1276350"/>
              </a:xfrm>
              <a:prstGeom prst="rect">
                <a:avLst/>
              </a:prstGeom>
              <a:grpFill/>
              <a:ln w="25400" cap="flat" cmpd="sng" algn="ctr">
                <a:noFill/>
                <a:prstDash val="solid"/>
              </a:ln>
              <a:effectLst>
                <a:outerShdw blurRad="190500" dist="228600" dir="2700000" algn="ctr">
                  <a:srgbClr val="000000">
                    <a:alpha val="30000"/>
                  </a:srgbClr>
                </a:outerShdw>
              </a:effectLst>
              <a:scene3d>
                <a:camera prst="isometricRightUp"/>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2" name="Rectangle 11"/>
            <p:cNvSpPr/>
            <p:nvPr/>
          </p:nvSpPr>
          <p:spPr>
            <a:xfrm>
              <a:off x="6686550" y="3409949"/>
              <a:ext cx="1143000" cy="1025789"/>
            </a:xfrm>
            <a:prstGeom prst="rect">
              <a:avLst/>
            </a:prstGeom>
            <a:grpFill/>
            <a:ln w="25400" cap="flat" cmpd="sng" algn="ctr">
              <a:noFill/>
              <a:prstDash val="solid"/>
            </a:ln>
            <a:effectLst>
              <a:outerShdw blurRad="190500" dist="228600" dir="2700000" algn="ctr">
                <a:srgbClr val="000000">
                  <a:alpha val="30000"/>
                </a:srgbClr>
              </a:outerShdw>
            </a:effectLst>
            <a:scene3d>
              <a:camera prst="isometricTopUp"/>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5" name="TextBox 14"/>
          <p:cNvSpPr txBox="1"/>
          <p:nvPr/>
        </p:nvSpPr>
        <p:spPr>
          <a:xfrm>
            <a:off x="5064476" y="4143180"/>
            <a:ext cx="3733800" cy="523220"/>
          </a:xfrm>
          <a:prstGeom prst="rect">
            <a:avLst/>
          </a:prstGeom>
          <a:noFill/>
        </p:spPr>
        <p:txBody>
          <a:bodyPr wrap="square" rtlCol="0">
            <a:spAutoFit/>
          </a:bodyPr>
          <a:lstStyle/>
          <a:p>
            <a:r>
              <a:rPr lang="bn-IN" sz="2800" dirty="0" smtClean="0">
                <a:latin typeface="NikoshBAN" pitchFamily="2" charset="0"/>
                <a:cs typeface="NikoshBAN" pitchFamily="2" charset="0"/>
              </a:rPr>
              <a:t>এটি কী কাজে ব্যবহার করা হয় ? </a:t>
            </a:r>
            <a:endParaRPr lang="en-US" sz="2800" dirty="0">
              <a:latin typeface="NikoshBAN" pitchFamily="2" charset="0"/>
              <a:cs typeface="NikoshBAN" pitchFamily="2" charset="0"/>
            </a:endParaRPr>
          </a:p>
        </p:txBody>
      </p:sp>
      <p:sp>
        <p:nvSpPr>
          <p:cNvPr id="16" name="TextBox 15"/>
          <p:cNvSpPr txBox="1"/>
          <p:nvPr/>
        </p:nvSpPr>
        <p:spPr>
          <a:xfrm>
            <a:off x="4572000" y="5001437"/>
            <a:ext cx="4533900" cy="954107"/>
          </a:xfrm>
          <a:prstGeom prst="rect">
            <a:avLst/>
          </a:prstGeom>
          <a:noFill/>
        </p:spPr>
        <p:txBody>
          <a:bodyPr wrap="square" rtlCol="0">
            <a:spAutoFit/>
          </a:bodyPr>
          <a:lstStyle/>
          <a:p>
            <a:r>
              <a:rPr lang="bn-IN" sz="2800" dirty="0" smtClean="0">
                <a:latin typeface="NikoshBAN" pitchFamily="2" charset="0"/>
                <a:cs typeface="NikoshBAN" pitchFamily="2" charset="0"/>
              </a:rPr>
              <a:t>এটি বস্তূর দৈর্ঘ্য , প্রস্থ ও উচ্চতা  নির্ণয় করে আয়তন পরিমাপে ব্যবহার করা হয়। </a:t>
            </a:r>
            <a:endParaRPr lang="en-US" sz="2800" dirty="0">
              <a:latin typeface="NikoshBAN" pitchFamily="2" charset="0"/>
              <a:cs typeface="NikoshBAN" pitchFamily="2" charset="0"/>
            </a:endParaRPr>
          </a:p>
        </p:txBody>
      </p:sp>
      <p:cxnSp>
        <p:nvCxnSpPr>
          <p:cNvPr id="3" name="Straight Arrow Connector 2"/>
          <p:cNvCxnSpPr/>
          <p:nvPr/>
        </p:nvCxnSpPr>
        <p:spPr>
          <a:xfrm>
            <a:off x="6629400" y="3264708"/>
            <a:ext cx="0" cy="87847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12054475"/>
      </p:ext>
    </p:extLst>
  </p:cSld>
  <p:clrMapOvr>
    <a:masterClrMapping/>
  </p:clrMapOvr>
  <mc:AlternateContent xmlns:mc="http://schemas.openxmlformats.org/markup-compatibility/2006" xmlns:p14="http://schemas.microsoft.com/office/powerpoint/2010/main">
    <mc:Choice Requires="p14">
      <p:transition spd="slow" p14:dur="1600" advTm="64059">
        <p14:prism isInverted="1"/>
      </p:transition>
    </mc:Choice>
    <mc:Fallback xmlns="">
      <p:transition spd="slow" advTm="640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63" presetClass="path" presetSubtype="0" accel="50000" decel="50000" fill="hold" nodeType="afterEffect">
                                  <p:stCondLst>
                                    <p:cond delay="0"/>
                                  </p:stCondLst>
                                  <p:childTnLst>
                                    <p:animMotion origin="layout" path="M 3.05556E-6 1.85185E-6 L 0.1585 0.00787 " pathEditMode="relative" rAng="0" ptsTypes="AA">
                                      <p:cBhvr>
                                        <p:cTn id="15" dur="2000" fill="hold"/>
                                        <p:tgtEl>
                                          <p:spTgt spid="9"/>
                                        </p:tgtEl>
                                        <p:attrNameLst>
                                          <p:attrName>ppt_x</p:attrName>
                                          <p:attrName>ppt_y</p:attrName>
                                        </p:attrNameLst>
                                      </p:cBhvr>
                                      <p:rCtr x="7917" y="394"/>
                                    </p:animMotion>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000"/>
                            </p:stCondLst>
                            <p:childTnLst>
                              <p:par>
                                <p:cTn id="20" presetID="22" presetClass="entr" presetSubtype="1" repeatCount="indefinite" fill="hold" nodeType="afterEffect">
                                  <p:stCondLst>
                                    <p:cond delay="0"/>
                                  </p:stCondLst>
                                  <p:endCondLst>
                                    <p:cond evt="onNext" delay="0">
                                      <p:tgtEl>
                                        <p:sldTgt/>
                                      </p:tgtEl>
                                    </p:cond>
                                  </p:end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bldLst>
      <p:bldP spid="4" grpId="0" animBg="1"/>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533400"/>
            <a:ext cx="2971800" cy="707886"/>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000" b="1" u="sng" dirty="0" err="1" smtClean="0">
                <a:ln w="11430"/>
                <a:solidFill>
                  <a:srgbClr val="D60093"/>
                </a:solidFill>
                <a:effectLst>
                  <a:outerShdw blurRad="80000" dist="40000" dir="5040000" algn="tl">
                    <a:srgbClr val="000000">
                      <a:alpha val="30000"/>
                    </a:srgbClr>
                  </a:outerShdw>
                </a:effectLst>
              </a:rPr>
              <a:t>শিখনফল</a:t>
            </a:r>
            <a:r>
              <a:rPr lang="en-US" sz="4000" b="1" u="sng" dirty="0" smtClean="0">
                <a:ln w="11430"/>
                <a:solidFill>
                  <a:srgbClr val="D60093"/>
                </a:solidFill>
                <a:effectLst>
                  <a:outerShdw blurRad="80000" dist="40000" dir="5040000" algn="tl">
                    <a:srgbClr val="000000">
                      <a:alpha val="30000"/>
                    </a:srgbClr>
                  </a:outerShdw>
                </a:effectLst>
              </a:rPr>
              <a:t> </a:t>
            </a:r>
            <a:endParaRPr lang="en-US" sz="4000" b="1" u="sng" dirty="0">
              <a:ln w="11430"/>
              <a:solidFill>
                <a:srgbClr val="D60093"/>
              </a:solidFill>
              <a:effectLst>
                <a:outerShdw blurRad="80000" dist="40000" dir="5040000" algn="tl">
                  <a:srgbClr val="000000">
                    <a:alpha val="30000"/>
                  </a:srgbClr>
                </a:outerShdw>
              </a:effectLst>
            </a:endParaRPr>
          </a:p>
        </p:txBody>
      </p:sp>
      <p:sp>
        <p:nvSpPr>
          <p:cNvPr id="3" name="TextBox 2"/>
          <p:cNvSpPr txBox="1"/>
          <p:nvPr/>
        </p:nvSpPr>
        <p:spPr>
          <a:xfrm>
            <a:off x="590550" y="1663987"/>
            <a:ext cx="49530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IN" sz="3200" b="1" dirty="0" smtClean="0">
                <a:ln w="11430"/>
                <a:effectLst>
                  <a:outerShdw blurRad="50800" dist="39000" dir="5460000" algn="tl">
                    <a:srgbClr val="000000">
                      <a:alpha val="38000"/>
                    </a:srgbClr>
                  </a:outerShdw>
                </a:effectLst>
              </a:rPr>
              <a:t>এই পাঠশেষে শিক্ষার্থীরা-</a:t>
            </a:r>
            <a:endParaRPr lang="en-US" sz="3200" b="1" dirty="0">
              <a:ln w="11430"/>
              <a:effectLst>
                <a:outerShdw blurRad="50800" dist="39000" dir="5460000" algn="tl">
                  <a:srgbClr val="000000">
                    <a:alpha val="38000"/>
                  </a:srgbClr>
                </a:outerShdw>
              </a:effectLst>
            </a:endParaRPr>
          </a:p>
        </p:txBody>
      </p:sp>
      <p:sp>
        <p:nvSpPr>
          <p:cNvPr id="4" name="TextBox 3"/>
          <p:cNvSpPr txBox="1"/>
          <p:nvPr/>
        </p:nvSpPr>
        <p:spPr>
          <a:xfrm>
            <a:off x="552450" y="4979312"/>
            <a:ext cx="8458200" cy="461665"/>
          </a:xfrm>
          <a:prstGeom prst="rect">
            <a:avLst/>
          </a:prstGeom>
          <a:noFill/>
        </p:spPr>
        <p:txBody>
          <a:bodyPr wrap="square" rtlCol="0">
            <a:spAutoFit/>
          </a:bodyPr>
          <a:lstStyle/>
          <a:p>
            <a:r>
              <a:rPr lang="bn-IN" sz="2400" dirty="0"/>
              <a:t>৬</a:t>
            </a:r>
            <a:r>
              <a:rPr lang="bn-IN" sz="2400" dirty="0" smtClean="0"/>
              <a:t>। গোলাকার বস্তূর ক্ষেত্রফল ও আয়তন নির্ণয় করতে পারবে । </a:t>
            </a:r>
            <a:endParaRPr lang="en-US" sz="2400" dirty="0"/>
          </a:p>
        </p:txBody>
      </p:sp>
      <p:sp>
        <p:nvSpPr>
          <p:cNvPr id="5" name="TextBox 4"/>
          <p:cNvSpPr txBox="1"/>
          <p:nvPr/>
        </p:nvSpPr>
        <p:spPr>
          <a:xfrm>
            <a:off x="552450" y="5417462"/>
            <a:ext cx="8305800" cy="461665"/>
          </a:xfrm>
          <a:prstGeom prst="rect">
            <a:avLst/>
          </a:prstGeom>
          <a:noFill/>
        </p:spPr>
        <p:txBody>
          <a:bodyPr wrap="square" rtlCol="0">
            <a:spAutoFit/>
          </a:bodyPr>
          <a:lstStyle/>
          <a:p>
            <a:r>
              <a:rPr lang="bn-IN" sz="2400" dirty="0" smtClean="0"/>
              <a:t>৭। সিলিন্ডারের ক্ষেত্রফল ও আয়তন  নির্ণয় করতে পারবে। </a:t>
            </a:r>
            <a:endParaRPr lang="en-US" sz="2400" dirty="0"/>
          </a:p>
        </p:txBody>
      </p:sp>
      <p:sp>
        <p:nvSpPr>
          <p:cNvPr id="7" name="Rectangle 6"/>
          <p:cNvSpPr/>
          <p:nvPr/>
        </p:nvSpPr>
        <p:spPr>
          <a:xfrm>
            <a:off x="552450" y="4337446"/>
            <a:ext cx="8305800" cy="646331"/>
          </a:xfrm>
          <a:prstGeom prst="rect">
            <a:avLst/>
          </a:prstGeom>
        </p:spPr>
        <p:txBody>
          <a:bodyPr wrap="square">
            <a:spAutoFit/>
          </a:bodyPr>
          <a:lstStyle/>
          <a:p>
            <a:pPr lvl="0"/>
            <a:r>
              <a:rPr lang="bn-IN" sz="2400" dirty="0">
                <a:solidFill>
                  <a:prstClr val="black"/>
                </a:solidFill>
              </a:rPr>
              <a:t>৫</a:t>
            </a:r>
            <a:r>
              <a:rPr lang="bn-IN" sz="2400" dirty="0" smtClean="0">
                <a:solidFill>
                  <a:prstClr val="black"/>
                </a:solidFill>
              </a:rPr>
              <a:t>। আয়তাকার </a:t>
            </a:r>
            <a:r>
              <a:rPr lang="bn-IN" sz="2400" dirty="0">
                <a:solidFill>
                  <a:prstClr val="black"/>
                </a:solidFill>
              </a:rPr>
              <a:t>বস্তূর </a:t>
            </a:r>
            <a:r>
              <a:rPr lang="bn-IN" sz="2400" dirty="0" smtClean="0">
                <a:solidFill>
                  <a:prstClr val="black"/>
                </a:solidFill>
              </a:rPr>
              <a:t>ক্ষেত্রফল ও আয়তন </a:t>
            </a:r>
            <a:r>
              <a:rPr lang="bn-IN" sz="2400" dirty="0">
                <a:solidFill>
                  <a:prstClr val="black"/>
                </a:solidFill>
              </a:rPr>
              <a:t>নির্ণয় করতে </a:t>
            </a:r>
            <a:r>
              <a:rPr lang="bn-IN" sz="2400" dirty="0" smtClean="0">
                <a:solidFill>
                  <a:prstClr val="black"/>
                </a:solidFill>
              </a:rPr>
              <a:t>পারবে </a:t>
            </a:r>
            <a:r>
              <a:rPr lang="bn-IN" sz="2400" dirty="0">
                <a:solidFill>
                  <a:prstClr val="black"/>
                </a:solidFill>
              </a:rPr>
              <a:t>।</a:t>
            </a:r>
            <a:r>
              <a:rPr lang="bn-IN" sz="3600" dirty="0">
                <a:solidFill>
                  <a:prstClr val="black"/>
                </a:solidFill>
              </a:rPr>
              <a:t> </a:t>
            </a:r>
            <a:endParaRPr lang="en-US" sz="3600" dirty="0">
              <a:solidFill>
                <a:prstClr val="black"/>
              </a:solidFill>
            </a:endParaRPr>
          </a:p>
        </p:txBody>
      </p:sp>
      <p:sp>
        <p:nvSpPr>
          <p:cNvPr id="6" name="Rectangle 5"/>
          <p:cNvSpPr/>
          <p:nvPr/>
        </p:nvSpPr>
        <p:spPr>
          <a:xfrm>
            <a:off x="533400" y="3938260"/>
            <a:ext cx="8496300" cy="461665"/>
          </a:xfrm>
          <a:prstGeom prst="rect">
            <a:avLst/>
          </a:prstGeom>
        </p:spPr>
        <p:txBody>
          <a:bodyPr wrap="square">
            <a:spAutoFit/>
          </a:bodyPr>
          <a:lstStyle/>
          <a:p>
            <a:pPr lvl="0"/>
            <a:r>
              <a:rPr lang="bn-IN" sz="2400" dirty="0" smtClean="0">
                <a:solidFill>
                  <a:prstClr val="black"/>
                </a:solidFill>
              </a:rPr>
              <a:t>৪</a:t>
            </a:r>
            <a:r>
              <a:rPr lang="bn-IN" sz="2400" dirty="0">
                <a:solidFill>
                  <a:prstClr val="black"/>
                </a:solidFill>
              </a:rPr>
              <a:t>। </a:t>
            </a:r>
            <a:r>
              <a:rPr lang="bn-IN" sz="2400" dirty="0" smtClean="0">
                <a:solidFill>
                  <a:prstClr val="black"/>
                </a:solidFill>
              </a:rPr>
              <a:t>ভার্ণিয়ার </a:t>
            </a:r>
            <a:r>
              <a:rPr lang="bn-IN" sz="2400" dirty="0">
                <a:solidFill>
                  <a:prstClr val="black"/>
                </a:solidFill>
              </a:rPr>
              <a:t>সমপাতন </a:t>
            </a:r>
            <a:r>
              <a:rPr lang="bn-IN" sz="2400" dirty="0" smtClean="0">
                <a:solidFill>
                  <a:prstClr val="black"/>
                </a:solidFill>
              </a:rPr>
              <a:t>কী তা বলতে পারবে।  </a:t>
            </a:r>
            <a:endParaRPr lang="en-US" sz="2400" dirty="0">
              <a:solidFill>
                <a:prstClr val="black"/>
              </a:solidFill>
            </a:endParaRPr>
          </a:p>
        </p:txBody>
      </p:sp>
      <p:sp>
        <p:nvSpPr>
          <p:cNvPr id="8" name="Rectangle 7"/>
          <p:cNvSpPr/>
          <p:nvPr/>
        </p:nvSpPr>
        <p:spPr>
          <a:xfrm>
            <a:off x="552450" y="2428727"/>
            <a:ext cx="7448550" cy="461665"/>
          </a:xfrm>
          <a:prstGeom prst="rect">
            <a:avLst/>
          </a:prstGeom>
        </p:spPr>
        <p:txBody>
          <a:bodyPr wrap="square">
            <a:spAutoFit/>
          </a:bodyPr>
          <a:lstStyle/>
          <a:p>
            <a:pPr lvl="0"/>
            <a:r>
              <a:rPr lang="bn-IN" sz="2400" dirty="0">
                <a:solidFill>
                  <a:prstClr val="black"/>
                </a:solidFill>
              </a:rPr>
              <a:t>১</a:t>
            </a:r>
            <a:r>
              <a:rPr lang="bn-IN" sz="2400" dirty="0" smtClean="0">
                <a:solidFill>
                  <a:prstClr val="black"/>
                </a:solidFill>
              </a:rPr>
              <a:t>। স্লাইড </a:t>
            </a:r>
            <a:r>
              <a:rPr lang="bn-IN" sz="2400" dirty="0">
                <a:solidFill>
                  <a:prstClr val="black"/>
                </a:solidFill>
              </a:rPr>
              <a:t>ক্যালিপার্স কাকে </a:t>
            </a:r>
            <a:r>
              <a:rPr lang="bn-IN" sz="2400" dirty="0" smtClean="0">
                <a:solidFill>
                  <a:prstClr val="black"/>
                </a:solidFill>
              </a:rPr>
              <a:t>বলে তা বলতে পারবে।   </a:t>
            </a:r>
            <a:r>
              <a:rPr lang="bn-IN" sz="1600" dirty="0" smtClean="0">
                <a:solidFill>
                  <a:prstClr val="black"/>
                </a:solidFill>
              </a:rPr>
              <a:t> </a:t>
            </a:r>
            <a:endParaRPr lang="en-US" sz="1600" dirty="0">
              <a:solidFill>
                <a:prstClr val="black"/>
              </a:solidFill>
            </a:endParaRPr>
          </a:p>
        </p:txBody>
      </p:sp>
      <p:sp>
        <p:nvSpPr>
          <p:cNvPr id="9" name="Rectangle 8"/>
          <p:cNvSpPr/>
          <p:nvPr/>
        </p:nvSpPr>
        <p:spPr>
          <a:xfrm>
            <a:off x="552450" y="2954804"/>
            <a:ext cx="7677150" cy="461665"/>
          </a:xfrm>
          <a:prstGeom prst="rect">
            <a:avLst/>
          </a:prstGeom>
        </p:spPr>
        <p:txBody>
          <a:bodyPr wrap="square">
            <a:spAutoFit/>
          </a:bodyPr>
          <a:lstStyle/>
          <a:p>
            <a:pPr lvl="0"/>
            <a:r>
              <a:rPr lang="bn-IN" sz="2400" dirty="0">
                <a:solidFill>
                  <a:prstClr val="black"/>
                </a:solidFill>
              </a:rPr>
              <a:t>২। যান্ত্রিক ত্রুটি বলতে কী </a:t>
            </a:r>
            <a:r>
              <a:rPr lang="bn-IN" sz="2400" dirty="0" smtClean="0">
                <a:solidFill>
                  <a:prstClr val="black"/>
                </a:solidFill>
              </a:rPr>
              <a:t>বুঝায় তা বলতে পারবে। </a:t>
            </a:r>
            <a:endParaRPr lang="en-US" sz="2400" dirty="0">
              <a:solidFill>
                <a:prstClr val="black"/>
              </a:solidFill>
            </a:endParaRPr>
          </a:p>
        </p:txBody>
      </p:sp>
      <p:sp>
        <p:nvSpPr>
          <p:cNvPr id="10" name="Rectangle 9"/>
          <p:cNvSpPr/>
          <p:nvPr/>
        </p:nvSpPr>
        <p:spPr>
          <a:xfrm>
            <a:off x="552450" y="3415040"/>
            <a:ext cx="5793574" cy="461665"/>
          </a:xfrm>
          <a:prstGeom prst="rect">
            <a:avLst/>
          </a:prstGeom>
        </p:spPr>
        <p:txBody>
          <a:bodyPr wrap="none">
            <a:spAutoFit/>
          </a:bodyPr>
          <a:lstStyle/>
          <a:p>
            <a:pPr lvl="0"/>
            <a:r>
              <a:rPr lang="bn-IN" sz="2400" dirty="0">
                <a:solidFill>
                  <a:prstClr val="black"/>
                </a:solidFill>
              </a:rPr>
              <a:t>৩। ভার্ণিয়ার ধ্রুবক </a:t>
            </a:r>
            <a:r>
              <a:rPr lang="bn-IN" sz="2400" dirty="0" smtClean="0">
                <a:solidFill>
                  <a:prstClr val="black"/>
                </a:solidFill>
              </a:rPr>
              <a:t>কী তা বলতে পারবে।  </a:t>
            </a:r>
            <a:endParaRPr lang="en-US" sz="2400" dirty="0">
              <a:solidFill>
                <a:prstClr val="black"/>
              </a:solidFill>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99895450"/>
      </p:ext>
    </p:extLst>
  </p:cSld>
  <p:clrMapOvr>
    <a:masterClrMapping/>
  </p:clrMapOvr>
  <mc:AlternateContent xmlns:mc="http://schemas.openxmlformats.org/markup-compatibility/2006" xmlns:p14="http://schemas.microsoft.com/office/powerpoint/2010/main">
    <mc:Choice Requires="p14">
      <p:transition spd="slow" p14:dur="1600" advTm="46948">
        <p14:prism isInverted="1"/>
      </p:transition>
    </mc:Choice>
    <mc:Fallback xmlns="">
      <p:transition spd="slow" advTm="469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11"/>
                </p:tgtEl>
              </p:cMediaNode>
            </p:audio>
          </p:childTnLst>
        </p:cTn>
      </p:par>
    </p:tnLst>
    <p:bldLst>
      <p:bldP spid="2" grpId="0"/>
      <p:bldP spid="3" grpId="0"/>
      <p:bldP spid="4" grpId="0"/>
      <p:bldP spid="5" grpId="0"/>
      <p:bldP spid="7" grpId="0"/>
      <p:bldP spid="6"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684548"/>
            <a:ext cx="6781800"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bn-IN"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3600" b="1" dirty="0" err="1" smtClean="0">
                <a:ln w="11430"/>
                <a:solidFill>
                  <a:srgbClr val="FF0000"/>
                </a:solidFill>
                <a:effectLst>
                  <a:outerShdw blurRad="80000" dist="40000" dir="5040000" algn="tl">
                    <a:srgbClr val="000000">
                      <a:alpha val="30000"/>
                    </a:srgbClr>
                  </a:outerShdw>
                </a:effectLst>
              </a:rPr>
              <a:t>পাঠ</a:t>
            </a:r>
            <a:r>
              <a:rPr lang="en-US" sz="3600" b="1" dirty="0" smtClean="0">
                <a:ln w="11430"/>
                <a:solidFill>
                  <a:srgbClr val="FF0000"/>
                </a:solidFill>
                <a:effectLst>
                  <a:outerShdw blurRad="80000" dist="40000" dir="5040000" algn="tl">
                    <a:srgbClr val="000000">
                      <a:alpha val="30000"/>
                    </a:srgbClr>
                  </a:outerShdw>
                </a:effectLst>
              </a:rPr>
              <a:t> </a:t>
            </a:r>
            <a:r>
              <a:rPr lang="en-US" sz="3600" b="1" dirty="0" err="1" smtClean="0">
                <a:ln w="11430"/>
                <a:solidFill>
                  <a:srgbClr val="FF0000"/>
                </a:solidFill>
                <a:effectLst>
                  <a:outerShdw blurRad="80000" dist="40000" dir="5040000" algn="tl">
                    <a:srgbClr val="000000">
                      <a:alpha val="30000"/>
                    </a:srgbClr>
                  </a:outerShdw>
                </a:effectLst>
              </a:rPr>
              <a:t>উপকরন</a:t>
            </a:r>
            <a:r>
              <a:rPr lang="en-US" sz="3600" b="1" dirty="0">
                <a:ln w="11430"/>
                <a:solidFill>
                  <a:srgbClr val="FF0000"/>
                </a:solidFill>
                <a:effectLst>
                  <a:outerShdw blurRad="80000" dist="40000" dir="5040000" algn="tl">
                    <a:srgbClr val="000000">
                      <a:alpha val="30000"/>
                    </a:srgbClr>
                  </a:outerShdw>
                </a:effectLst>
              </a:rPr>
              <a:t> </a:t>
            </a:r>
            <a:r>
              <a:rPr lang="en-US" sz="3600" b="1" dirty="0" err="1" smtClean="0">
                <a:ln w="11430"/>
                <a:solidFill>
                  <a:srgbClr val="FF0000"/>
                </a:solidFill>
                <a:effectLst>
                  <a:outerShdw blurRad="80000" dist="40000" dir="5040000" algn="tl">
                    <a:srgbClr val="000000">
                      <a:alpha val="30000"/>
                    </a:srgbClr>
                  </a:outerShdw>
                </a:effectLst>
              </a:rPr>
              <a:t>বা</a:t>
            </a:r>
            <a:r>
              <a:rPr lang="en-US" sz="3600" b="1" dirty="0" smtClean="0">
                <a:ln w="11430"/>
                <a:solidFill>
                  <a:srgbClr val="FF0000"/>
                </a:solidFill>
                <a:effectLst>
                  <a:outerShdw blurRad="80000" dist="40000" dir="5040000" algn="tl">
                    <a:srgbClr val="000000">
                      <a:alpha val="30000"/>
                    </a:srgbClr>
                  </a:outerShdw>
                </a:effectLst>
              </a:rPr>
              <a:t> </a:t>
            </a:r>
            <a:r>
              <a:rPr lang="en-US" sz="3600" b="1" dirty="0" err="1" smtClean="0">
                <a:ln w="11430"/>
                <a:solidFill>
                  <a:srgbClr val="FF0000"/>
                </a:solidFill>
                <a:effectLst>
                  <a:outerShdw blurRad="80000" dist="40000" dir="5040000" algn="tl">
                    <a:srgbClr val="000000">
                      <a:alpha val="30000"/>
                    </a:srgbClr>
                  </a:outerShdw>
                </a:effectLst>
              </a:rPr>
              <a:t>যন্ত্রপাতি</a:t>
            </a:r>
            <a:r>
              <a:rPr lang="en-US" sz="3600" b="1" dirty="0" smtClean="0">
                <a:ln w="11430"/>
                <a:solidFill>
                  <a:srgbClr val="FF0000"/>
                </a:solidFill>
                <a:effectLst>
                  <a:outerShdw blurRad="80000" dist="40000" dir="5040000" algn="tl">
                    <a:srgbClr val="000000">
                      <a:alpha val="30000"/>
                    </a:srgbClr>
                  </a:outerShdw>
                </a:effectLst>
              </a:rPr>
              <a:t> </a:t>
            </a:r>
            <a:endParaRPr lang="en-US" sz="3600" b="1" dirty="0">
              <a:ln w="11430"/>
              <a:solidFill>
                <a:srgbClr val="FF0000"/>
              </a:solidFill>
              <a:effectLst>
                <a:outerShdw blurRad="80000" dist="40000" dir="5040000" algn="tl">
                  <a:srgbClr val="000000">
                    <a:alpha val="30000"/>
                  </a:srgbClr>
                </a:outerShdw>
              </a:effectLs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flipV="1">
            <a:off x="228600" y="3512339"/>
            <a:ext cx="8534400" cy="3250407"/>
          </a:xfrm>
          <a:prstGeom prst="rect">
            <a:avLst/>
          </a:prstGeom>
        </p:spPr>
      </p:pic>
      <p:sp>
        <p:nvSpPr>
          <p:cNvPr id="4" name="TextBox 3"/>
          <p:cNvSpPr txBox="1"/>
          <p:nvPr/>
        </p:nvSpPr>
        <p:spPr>
          <a:xfrm>
            <a:off x="419100" y="1548198"/>
            <a:ext cx="3962400" cy="646331"/>
          </a:xfrm>
          <a:prstGeom prst="rect">
            <a:avLst/>
          </a:prstGeom>
          <a:noFill/>
        </p:spPr>
        <p:txBody>
          <a:bodyPr wrap="square" rtlCol="0">
            <a:spAutoFit/>
          </a:bodyPr>
          <a:lstStyle/>
          <a:p>
            <a:r>
              <a:rPr lang="bn-IN" sz="3600" dirty="0" smtClean="0"/>
              <a:t>১।</a:t>
            </a:r>
            <a:r>
              <a:rPr lang="en-US" sz="3600" dirty="0" smtClean="0"/>
              <a:t> </a:t>
            </a:r>
            <a:r>
              <a:rPr lang="bn-IN" sz="3600" dirty="0" smtClean="0"/>
              <a:t>স্লাইড ক্যালিপার্স </a:t>
            </a:r>
            <a:endParaRPr lang="en-US" sz="3600" dirty="0"/>
          </a:p>
        </p:txBody>
      </p:sp>
      <p:sp>
        <p:nvSpPr>
          <p:cNvPr id="5" name="TextBox 4"/>
          <p:cNvSpPr txBox="1"/>
          <p:nvPr/>
        </p:nvSpPr>
        <p:spPr>
          <a:xfrm>
            <a:off x="419100" y="2122107"/>
            <a:ext cx="4705350" cy="646331"/>
          </a:xfrm>
          <a:prstGeom prst="rect">
            <a:avLst/>
          </a:prstGeom>
          <a:noFill/>
        </p:spPr>
        <p:txBody>
          <a:bodyPr wrap="square" rtlCol="0">
            <a:spAutoFit/>
          </a:bodyPr>
          <a:lstStyle/>
          <a:p>
            <a:r>
              <a:rPr lang="bn-IN" sz="3600" dirty="0" smtClean="0"/>
              <a:t>২।</a:t>
            </a:r>
            <a:r>
              <a:rPr lang="en-US" sz="3600" dirty="0" smtClean="0"/>
              <a:t> </a:t>
            </a:r>
            <a:r>
              <a:rPr lang="bn-IN" sz="3600" dirty="0" smtClean="0"/>
              <a:t>আয়তাকার বস্তু</a:t>
            </a:r>
            <a:endParaRPr lang="en-US" sz="3600" dirty="0"/>
          </a:p>
        </p:txBody>
      </p:sp>
      <p:grpSp>
        <p:nvGrpSpPr>
          <p:cNvPr id="7" name="Group 6"/>
          <p:cNvGrpSpPr/>
          <p:nvPr/>
        </p:nvGrpSpPr>
        <p:grpSpPr>
          <a:xfrm>
            <a:off x="5394712" y="1871363"/>
            <a:ext cx="1903219" cy="1962150"/>
            <a:chOff x="6324600" y="3409949"/>
            <a:chExt cx="1903219" cy="1962150"/>
          </a:xfrm>
          <a:gradFill flip="none" rotWithShape="1">
            <a:gsLst>
              <a:gs pos="0">
                <a:srgbClr val="FFFF66">
                  <a:shade val="30000"/>
                  <a:satMod val="115000"/>
                  <a:alpha val="84000"/>
                </a:srgbClr>
              </a:gs>
              <a:gs pos="50000">
                <a:srgbClr val="FFFF66">
                  <a:shade val="67500"/>
                  <a:satMod val="115000"/>
                </a:srgbClr>
              </a:gs>
              <a:gs pos="100000">
                <a:srgbClr val="FFFF66">
                  <a:shade val="100000"/>
                  <a:satMod val="115000"/>
                </a:srgbClr>
              </a:gs>
            </a:gsLst>
            <a:lin ang="2700000" scaled="1"/>
            <a:tileRect/>
          </a:gradFill>
        </p:grpSpPr>
        <p:grpSp>
          <p:nvGrpSpPr>
            <p:cNvPr id="8" name="Group 7"/>
            <p:cNvGrpSpPr/>
            <p:nvPr/>
          </p:nvGrpSpPr>
          <p:grpSpPr>
            <a:xfrm>
              <a:off x="6324600" y="4076701"/>
              <a:ext cx="1903219" cy="1295398"/>
              <a:chOff x="6324600" y="4076701"/>
              <a:chExt cx="1903219" cy="1295398"/>
            </a:xfrm>
            <a:grpFill/>
          </p:grpSpPr>
          <p:sp>
            <p:nvSpPr>
              <p:cNvPr id="10" name="Rectangle 9"/>
              <p:cNvSpPr/>
              <p:nvPr/>
            </p:nvSpPr>
            <p:spPr>
              <a:xfrm>
                <a:off x="6324600" y="4114800"/>
                <a:ext cx="990600" cy="1257299"/>
              </a:xfrm>
              <a:prstGeom prst="rect">
                <a:avLst/>
              </a:prstGeom>
              <a:grpFill/>
              <a:ln>
                <a:noFill/>
              </a:ln>
              <a:effectLst>
                <a:outerShdw blurRad="190500" dist="228600" dir="2700000" algn="ctr">
                  <a:srgbClr val="000000">
                    <a:alpha val="30000"/>
                  </a:srgbClr>
                </a:outerShdw>
              </a:effectLst>
              <a:scene3d>
                <a:camera prst="isometricLeftDown"/>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84819" y="4076701"/>
                <a:ext cx="1143000" cy="1276350"/>
              </a:xfrm>
              <a:prstGeom prst="rect">
                <a:avLst/>
              </a:prstGeom>
              <a:grpFill/>
              <a:ln>
                <a:noFill/>
              </a:ln>
              <a:effectLst>
                <a:outerShdw blurRad="190500" dist="228600" dir="2700000" algn="ctr">
                  <a:srgbClr val="000000">
                    <a:alpha val="30000"/>
                  </a:srgbClr>
                </a:outerShdw>
              </a:effectLst>
              <a:scene3d>
                <a:camera prst="isometricRightUp"/>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6686550" y="3409949"/>
              <a:ext cx="1143000" cy="1025789"/>
            </a:xfrm>
            <a:prstGeom prst="rect">
              <a:avLst/>
            </a:prstGeom>
            <a:grpFill/>
            <a:ln>
              <a:noFill/>
            </a:ln>
            <a:effectLst>
              <a:outerShdw blurRad="190500" dist="228600" dir="2700000" algn="ctr">
                <a:srgbClr val="000000">
                  <a:alpha val="30000"/>
                </a:srgbClr>
              </a:outerShdw>
            </a:effectLst>
            <a:scene3d>
              <a:camera prst="isometricTopUp"/>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69846346"/>
      </p:ext>
    </p:extLst>
  </p:cSld>
  <p:clrMapOvr>
    <a:masterClrMapping/>
  </p:clrMapOvr>
  <mc:AlternateContent xmlns:mc="http://schemas.openxmlformats.org/markup-compatibility/2006" xmlns:p14="http://schemas.microsoft.com/office/powerpoint/2010/main">
    <mc:Choice Requires="p14">
      <p:transition spd="slow" p14:dur="1600" advTm="22567">
        <p14:prism isInverted="1"/>
      </p:transition>
    </mc:Choice>
    <mc:Fallback xmlns="">
      <p:transition spd="slow" advTm="225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bldLst>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381000"/>
            <a:ext cx="63246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পাঠ</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উপস্থাপন</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বা</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কাজের</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ধারা</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813207" y="1077664"/>
            <a:ext cx="3549244" cy="646331"/>
          </a:xfrm>
          <a:prstGeom prst="rect">
            <a:avLst/>
          </a:prstGeom>
        </p:spPr>
        <p:txBody>
          <a:bodyPr wrap="square">
            <a:spAutoFit/>
          </a:bodyPr>
          <a:lstStyle/>
          <a:p>
            <a:pPr marL="571500" lvl="0" indent="-571500">
              <a:buFont typeface="Wingdings" pitchFamily="2" charset="2"/>
              <a:buChar char="Ø"/>
            </a:pPr>
            <a:r>
              <a:rPr lang="bn-IN" sz="3600" dirty="0">
                <a:solidFill>
                  <a:prstClr val="black"/>
                </a:solidFill>
                <a:latin typeface="NikoshBAN" pitchFamily="2" charset="0"/>
                <a:cs typeface="NikoshBAN" pitchFamily="2" charset="0"/>
                <a:hlinkClick r:id="rId4"/>
              </a:rPr>
              <a:t>১ </a:t>
            </a:r>
            <a:r>
              <a:rPr lang="en-US" sz="3600" dirty="0" smtClean="0">
                <a:solidFill>
                  <a:prstClr val="black"/>
                </a:solidFill>
                <a:latin typeface="NikoshBAN" pitchFamily="2" charset="0"/>
                <a:cs typeface="NikoshBAN" pitchFamily="2" charset="0"/>
                <a:hlinkClick r:id="rId4"/>
              </a:rPr>
              <a:t>.</a:t>
            </a:r>
            <a:r>
              <a:rPr lang="bn-IN" sz="3600" dirty="0" smtClean="0">
                <a:solidFill>
                  <a:prstClr val="black"/>
                </a:solidFill>
                <a:latin typeface="NikoshBAN" pitchFamily="2" charset="0"/>
                <a:cs typeface="NikoshBAN" pitchFamily="2" charset="0"/>
                <a:hlinkClick r:id="rId4"/>
              </a:rPr>
              <a:t>ইতিহাস</a:t>
            </a:r>
            <a:endParaRPr lang="bn-IN" sz="3600" dirty="0">
              <a:solidFill>
                <a:prstClr val="black"/>
              </a:solidFill>
              <a:latin typeface="NikoshBAN" pitchFamily="2" charset="0"/>
              <a:cs typeface="NikoshBAN" pitchFamily="2" charset="0"/>
            </a:endParaRPr>
          </a:p>
        </p:txBody>
      </p:sp>
      <p:sp>
        <p:nvSpPr>
          <p:cNvPr id="4" name="Rectangle 3"/>
          <p:cNvSpPr/>
          <p:nvPr/>
        </p:nvSpPr>
        <p:spPr>
          <a:xfrm>
            <a:off x="813206" y="1600258"/>
            <a:ext cx="5130394" cy="646331"/>
          </a:xfrm>
          <a:prstGeom prst="rect">
            <a:avLst/>
          </a:prstGeom>
        </p:spPr>
        <p:txBody>
          <a:bodyPr wrap="square">
            <a:spAutoFit/>
          </a:bodyPr>
          <a:lstStyle/>
          <a:p>
            <a:pPr marL="571500" lvl="0" indent="-571500">
              <a:buFont typeface="Wingdings" pitchFamily="2" charset="2"/>
              <a:buChar char="Ø"/>
            </a:pPr>
            <a:r>
              <a:rPr lang="bn-IN" sz="3600" dirty="0">
                <a:solidFill>
                  <a:prstClr val="black"/>
                </a:solidFill>
                <a:latin typeface="NikoshBAN" pitchFamily="2" charset="0"/>
                <a:cs typeface="NikoshBAN" pitchFamily="2" charset="0"/>
                <a:hlinkClick r:id="rId5"/>
              </a:rPr>
              <a:t>২ </a:t>
            </a:r>
            <a:r>
              <a:rPr lang="en-US" sz="3600" dirty="0" smtClean="0">
                <a:solidFill>
                  <a:prstClr val="black"/>
                </a:solidFill>
                <a:latin typeface="NikoshBAN" pitchFamily="2" charset="0"/>
                <a:cs typeface="NikoshBAN" pitchFamily="2" charset="0"/>
                <a:hlinkClick r:id="rId5"/>
              </a:rPr>
              <a:t>.</a:t>
            </a:r>
            <a:r>
              <a:rPr lang="bn-IN" sz="3600" dirty="0" smtClean="0">
                <a:solidFill>
                  <a:prstClr val="black"/>
                </a:solidFill>
                <a:latin typeface="NikoshBAN" pitchFamily="2" charset="0"/>
                <a:cs typeface="NikoshBAN" pitchFamily="2" charset="0"/>
                <a:hlinkClick r:id="rId5"/>
              </a:rPr>
              <a:t>স্লাইড ক্যালিপার্সের গঠন</a:t>
            </a:r>
            <a:endParaRPr lang="bn-IN" sz="3600" dirty="0">
              <a:solidFill>
                <a:prstClr val="black"/>
              </a:solidFill>
              <a:latin typeface="NikoshBAN" pitchFamily="2" charset="0"/>
              <a:cs typeface="NikoshBAN" pitchFamily="2" charset="0"/>
            </a:endParaRPr>
          </a:p>
        </p:txBody>
      </p:sp>
      <p:sp>
        <p:nvSpPr>
          <p:cNvPr id="6" name="Rectangle 5"/>
          <p:cNvSpPr/>
          <p:nvPr/>
        </p:nvSpPr>
        <p:spPr>
          <a:xfrm>
            <a:off x="270792" y="2868508"/>
            <a:ext cx="4038601" cy="646331"/>
          </a:xfrm>
          <a:prstGeom prst="rect">
            <a:avLst/>
          </a:prstGeom>
        </p:spPr>
        <p:txBody>
          <a:bodyPr wrap="square">
            <a:spAutoFit/>
          </a:bodyPr>
          <a:lstStyle/>
          <a:p>
            <a:pPr marL="1028700" lvl="1" indent="-571500">
              <a:buFont typeface="Wingdings" pitchFamily="2" charset="2"/>
              <a:buChar char="Ø"/>
            </a:pPr>
            <a:r>
              <a:rPr lang="en-US" sz="3600" dirty="0" smtClean="0">
                <a:solidFill>
                  <a:prstClr val="black"/>
                </a:solidFill>
                <a:latin typeface="NikoshBAN" pitchFamily="2" charset="0"/>
                <a:cs typeface="NikoshBAN" pitchFamily="2" charset="0"/>
                <a:hlinkClick r:id="rId6"/>
              </a:rPr>
              <a:t>4.</a:t>
            </a:r>
            <a:r>
              <a:rPr lang="bn-IN" sz="3600" dirty="0" smtClean="0">
                <a:solidFill>
                  <a:prstClr val="black"/>
                </a:solidFill>
                <a:latin typeface="NikoshBAN" pitchFamily="2" charset="0"/>
                <a:cs typeface="NikoshBAN" pitchFamily="2" charset="0"/>
                <a:hlinkClick r:id="rId6"/>
              </a:rPr>
              <a:t>ভার্নিয়ার </a:t>
            </a:r>
            <a:r>
              <a:rPr lang="bn-IN" sz="3600" dirty="0">
                <a:solidFill>
                  <a:prstClr val="black"/>
                </a:solidFill>
                <a:latin typeface="NikoshBAN" pitchFamily="2" charset="0"/>
                <a:cs typeface="NikoshBAN" pitchFamily="2" charset="0"/>
                <a:hlinkClick r:id="rId6"/>
              </a:rPr>
              <a:t>ধ্রুবক</a:t>
            </a:r>
            <a:endParaRPr lang="bn-IN" sz="3600" dirty="0">
              <a:solidFill>
                <a:prstClr val="black"/>
              </a:solidFill>
              <a:latin typeface="NikoshBAN" pitchFamily="2" charset="0"/>
              <a:cs typeface="NikoshBAN" pitchFamily="2" charset="0"/>
            </a:endParaRPr>
          </a:p>
        </p:txBody>
      </p:sp>
      <p:sp>
        <p:nvSpPr>
          <p:cNvPr id="7" name="Rectangle 6"/>
          <p:cNvSpPr/>
          <p:nvPr/>
        </p:nvSpPr>
        <p:spPr>
          <a:xfrm>
            <a:off x="328975" y="3468469"/>
            <a:ext cx="3809056" cy="646331"/>
          </a:xfrm>
          <a:prstGeom prst="rect">
            <a:avLst/>
          </a:prstGeom>
        </p:spPr>
        <p:txBody>
          <a:bodyPr wrap="none">
            <a:spAutoFit/>
          </a:bodyPr>
          <a:lstStyle/>
          <a:p>
            <a:pPr marL="1028700" lvl="1" indent="-571500">
              <a:buFont typeface="Wingdings" pitchFamily="2" charset="2"/>
              <a:buChar char="Ø"/>
            </a:pPr>
            <a:r>
              <a:rPr lang="en-US" sz="3600" dirty="0" smtClean="0">
                <a:solidFill>
                  <a:prstClr val="black"/>
                </a:solidFill>
                <a:latin typeface="NikoshBAN" pitchFamily="2" charset="0"/>
                <a:cs typeface="NikoshBAN" pitchFamily="2" charset="0"/>
                <a:hlinkClick r:id="rId7"/>
              </a:rPr>
              <a:t>5.</a:t>
            </a:r>
            <a:r>
              <a:rPr lang="bn-IN" sz="3600" dirty="0" smtClean="0">
                <a:solidFill>
                  <a:prstClr val="black"/>
                </a:solidFill>
                <a:latin typeface="NikoshBAN" pitchFamily="2" charset="0"/>
                <a:cs typeface="NikoshBAN" pitchFamily="2" charset="0"/>
                <a:hlinkClick r:id="rId7"/>
              </a:rPr>
              <a:t> </a:t>
            </a:r>
            <a:r>
              <a:rPr lang="bn-IN" sz="3600" dirty="0">
                <a:solidFill>
                  <a:prstClr val="black"/>
                </a:solidFill>
                <a:latin typeface="NikoshBAN" pitchFamily="2" charset="0"/>
                <a:cs typeface="NikoshBAN" pitchFamily="2" charset="0"/>
                <a:hlinkClick r:id="rId7"/>
              </a:rPr>
              <a:t>প্রধান স্কেল পাঠ</a:t>
            </a:r>
            <a:endParaRPr lang="bn-IN" sz="3600" dirty="0">
              <a:solidFill>
                <a:prstClr val="black"/>
              </a:solidFill>
              <a:latin typeface="NikoshBAN" pitchFamily="2" charset="0"/>
              <a:cs typeface="NikoshBAN" pitchFamily="2" charset="0"/>
            </a:endParaRPr>
          </a:p>
        </p:txBody>
      </p:sp>
      <p:sp>
        <p:nvSpPr>
          <p:cNvPr id="8" name="Rectangle 7"/>
          <p:cNvSpPr/>
          <p:nvPr/>
        </p:nvSpPr>
        <p:spPr>
          <a:xfrm>
            <a:off x="323850" y="4113431"/>
            <a:ext cx="4156907" cy="646331"/>
          </a:xfrm>
          <a:prstGeom prst="rect">
            <a:avLst/>
          </a:prstGeom>
        </p:spPr>
        <p:txBody>
          <a:bodyPr wrap="none">
            <a:spAutoFit/>
          </a:bodyPr>
          <a:lstStyle/>
          <a:p>
            <a:pPr marL="1028700" lvl="1" indent="-571500">
              <a:buFont typeface="Wingdings" pitchFamily="2" charset="2"/>
              <a:buChar char="Ø"/>
            </a:pPr>
            <a:r>
              <a:rPr lang="en-US" sz="3600" dirty="0" smtClean="0">
                <a:solidFill>
                  <a:prstClr val="black"/>
                </a:solidFill>
                <a:latin typeface="NikoshBAN" pitchFamily="2" charset="0"/>
                <a:cs typeface="NikoshBAN" pitchFamily="2" charset="0"/>
                <a:hlinkClick r:id="rId8"/>
              </a:rPr>
              <a:t>6.</a:t>
            </a:r>
            <a:r>
              <a:rPr lang="bn-IN" sz="3600" dirty="0" smtClean="0">
                <a:solidFill>
                  <a:prstClr val="black"/>
                </a:solidFill>
                <a:latin typeface="NikoshBAN" pitchFamily="2" charset="0"/>
                <a:cs typeface="NikoshBAN" pitchFamily="2" charset="0"/>
                <a:hlinkClick r:id="rId8"/>
              </a:rPr>
              <a:t>ভার্নিয়ার </a:t>
            </a:r>
            <a:r>
              <a:rPr lang="bn-IN" sz="3600" dirty="0">
                <a:solidFill>
                  <a:prstClr val="black"/>
                </a:solidFill>
                <a:latin typeface="NikoshBAN" pitchFamily="2" charset="0"/>
                <a:cs typeface="NikoshBAN" pitchFamily="2" charset="0"/>
                <a:hlinkClick r:id="rId8"/>
              </a:rPr>
              <a:t>সমপাতন</a:t>
            </a:r>
            <a:endParaRPr lang="bn-IN" sz="3600" dirty="0">
              <a:solidFill>
                <a:prstClr val="black"/>
              </a:solidFill>
              <a:latin typeface="NikoshBAN" pitchFamily="2" charset="0"/>
              <a:cs typeface="NikoshBAN" pitchFamily="2" charset="0"/>
            </a:endParaRPr>
          </a:p>
        </p:txBody>
      </p:sp>
      <p:sp>
        <p:nvSpPr>
          <p:cNvPr id="9" name="Rectangle 8"/>
          <p:cNvSpPr/>
          <p:nvPr/>
        </p:nvSpPr>
        <p:spPr>
          <a:xfrm>
            <a:off x="323850" y="2222177"/>
            <a:ext cx="3932487" cy="646331"/>
          </a:xfrm>
          <a:prstGeom prst="rect">
            <a:avLst/>
          </a:prstGeom>
        </p:spPr>
        <p:txBody>
          <a:bodyPr wrap="square">
            <a:spAutoFit/>
          </a:bodyPr>
          <a:lstStyle/>
          <a:p>
            <a:pPr marL="1028700" lvl="1" indent="-571500">
              <a:buFont typeface="Wingdings" pitchFamily="2" charset="2"/>
              <a:buChar char="Ø"/>
            </a:pPr>
            <a:r>
              <a:rPr lang="en-US" sz="3600" dirty="0" smtClean="0">
                <a:solidFill>
                  <a:prstClr val="black"/>
                </a:solidFill>
                <a:latin typeface="NikoshBAN" pitchFamily="2" charset="0"/>
                <a:cs typeface="NikoshBAN" pitchFamily="2" charset="0"/>
                <a:hlinkClick r:id="rId9"/>
              </a:rPr>
              <a:t>3. </a:t>
            </a:r>
            <a:r>
              <a:rPr lang="bn-IN" sz="3600" dirty="0" smtClean="0">
                <a:solidFill>
                  <a:prstClr val="black"/>
                </a:solidFill>
                <a:latin typeface="NikoshBAN" pitchFamily="2" charset="0"/>
                <a:cs typeface="NikoshBAN" pitchFamily="2" charset="0"/>
                <a:hlinkClick r:id="rId9"/>
              </a:rPr>
              <a:t>যান্ত্রিক </a:t>
            </a:r>
            <a:r>
              <a:rPr lang="bn-IN" sz="3600" dirty="0">
                <a:solidFill>
                  <a:prstClr val="black"/>
                </a:solidFill>
                <a:latin typeface="NikoshBAN" pitchFamily="2" charset="0"/>
                <a:cs typeface="NikoshBAN" pitchFamily="2" charset="0"/>
                <a:hlinkClick r:id="rId9"/>
              </a:rPr>
              <a:t>ত্রুটি</a:t>
            </a:r>
            <a:endParaRPr lang="bn-IN" sz="3600" dirty="0">
              <a:solidFill>
                <a:prstClr val="black"/>
              </a:solidFill>
              <a:latin typeface="NikoshBAN" pitchFamily="2" charset="0"/>
              <a:cs typeface="NikoshBAN" pitchFamily="2" charset="0"/>
            </a:endParaRPr>
          </a:p>
        </p:txBody>
      </p:sp>
      <p:sp>
        <p:nvSpPr>
          <p:cNvPr id="10" name="Rectangle 9"/>
          <p:cNvSpPr/>
          <p:nvPr/>
        </p:nvSpPr>
        <p:spPr>
          <a:xfrm>
            <a:off x="813207" y="4798546"/>
            <a:ext cx="3932487" cy="646331"/>
          </a:xfrm>
          <a:prstGeom prst="rect">
            <a:avLst/>
          </a:prstGeom>
        </p:spPr>
        <p:txBody>
          <a:bodyPr wrap="none">
            <a:spAutoFit/>
          </a:bodyPr>
          <a:lstStyle/>
          <a:p>
            <a:pPr marL="571500" lvl="0" indent="-571500">
              <a:buFont typeface="Wingdings" pitchFamily="2" charset="2"/>
              <a:buChar char="Ø"/>
            </a:pPr>
            <a:r>
              <a:rPr lang="en-US" sz="3600" dirty="0" smtClean="0">
                <a:solidFill>
                  <a:prstClr val="black"/>
                </a:solidFill>
                <a:latin typeface="NikoshBAN" pitchFamily="2" charset="0"/>
                <a:cs typeface="NikoshBAN" pitchFamily="2" charset="0"/>
                <a:hlinkClick r:id="rId10"/>
              </a:rPr>
              <a:t>7.</a:t>
            </a:r>
            <a:r>
              <a:rPr lang="bn-IN" sz="3600" dirty="0" smtClean="0">
                <a:solidFill>
                  <a:prstClr val="black"/>
                </a:solidFill>
                <a:latin typeface="NikoshBAN" pitchFamily="2" charset="0"/>
                <a:cs typeface="NikoshBAN" pitchFamily="2" charset="0"/>
                <a:hlinkClick r:id="rId10"/>
              </a:rPr>
              <a:t>বস্তুর </a:t>
            </a:r>
            <a:r>
              <a:rPr lang="bn-IN" sz="3600" dirty="0">
                <a:solidFill>
                  <a:prstClr val="black"/>
                </a:solidFill>
                <a:latin typeface="NikoshBAN" pitchFamily="2" charset="0"/>
                <a:cs typeface="NikoshBAN" pitchFamily="2" charset="0"/>
                <a:hlinkClick r:id="rId10"/>
              </a:rPr>
              <a:t>দৈর্ঘ্য নির্ণয় সূত্র</a:t>
            </a:r>
            <a:endParaRPr lang="bn-IN" sz="3600" dirty="0">
              <a:solidFill>
                <a:prstClr val="black"/>
              </a:solidFill>
              <a:latin typeface="NikoshBAN" pitchFamily="2" charset="0"/>
              <a:cs typeface="NikoshBAN" pitchFamily="2"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4155230"/>
      </p:ext>
    </p:extLst>
  </p:cSld>
  <p:clrMapOvr>
    <a:masterClrMapping/>
  </p:clrMapOvr>
  <mc:AlternateContent xmlns:mc="http://schemas.openxmlformats.org/markup-compatibility/2006" xmlns:p14="http://schemas.microsoft.com/office/powerpoint/2010/main">
    <mc:Choice Requires="p14">
      <p:transition spd="slow" p14:dur="1600" advTm="66213">
        <p14:prism isInverted="1"/>
      </p:transition>
    </mc:Choice>
    <mc:Fallback xmlns="">
      <p:transition spd="slow" advTm="662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681"/>
            <a:ext cx="9144000" cy="6494085"/>
          </a:xfrm>
          <a:prstGeom prst="rect">
            <a:avLst/>
          </a:prstGeom>
        </p:spPr>
        <p:txBody>
          <a:bodyPr wrap="square">
            <a:spAutoFit/>
          </a:bodyPr>
          <a:lstStyle/>
          <a:p>
            <a:pPr lvl="0"/>
            <a:r>
              <a:rPr lang="bn-IN" sz="3200" b="1" dirty="0" smtClean="0">
                <a:solidFill>
                  <a:srgbClr val="FF0000"/>
                </a:solidFill>
                <a:latin typeface="NikoshBAN" pitchFamily="2" charset="0"/>
                <a:cs typeface="NikoshBAN" pitchFamily="2" charset="0"/>
              </a:rPr>
              <a:t> </a:t>
            </a:r>
            <a:r>
              <a:rPr lang="en-US" sz="3200" b="1" dirty="0" smtClean="0">
                <a:solidFill>
                  <a:srgbClr val="FF0000"/>
                </a:solidFill>
                <a:latin typeface="NikoshBAN" pitchFamily="2" charset="0"/>
                <a:cs typeface="NikoshBAN" pitchFamily="2" charset="0"/>
              </a:rPr>
              <a:t>                                    </a:t>
            </a:r>
            <a:r>
              <a:rPr lang="as-IN" sz="3200" b="1" u="sng" dirty="0" smtClean="0">
                <a:solidFill>
                  <a:srgbClr val="FF0000"/>
                </a:solidFill>
                <a:latin typeface="NikoshBAN" pitchFamily="2" charset="0"/>
                <a:cs typeface="NikoshBAN" pitchFamily="2" charset="0"/>
              </a:rPr>
              <a:t>ইতিহাস</a:t>
            </a:r>
            <a:endParaRPr lang="as-IN" sz="3200" b="1" u="sng" dirty="0">
              <a:solidFill>
                <a:srgbClr val="FF0000"/>
              </a:solidFill>
              <a:latin typeface="NikoshBAN" pitchFamily="2" charset="0"/>
              <a:cs typeface="NikoshBAN" pitchFamily="2" charset="0"/>
            </a:endParaRPr>
          </a:p>
          <a:p>
            <a:pPr lvl="0"/>
            <a:r>
              <a:rPr lang="as-IN" sz="2400" dirty="0">
                <a:solidFill>
                  <a:prstClr val="black"/>
                </a:solidFill>
                <a:cs typeface="Vrinda"/>
              </a:rPr>
              <a:t>ইটালিয়ান সমুদ্র উপকূলে অবস্থিত গ্রীক দেশের গিগলিও দ্বীপে প্রাপ্ত জাহাজের ধ্বংসাবশেষের মাঝে সর্বপ্রথম স্লাইড ক্যালিপার্সটি পাওয়া গিয়েছিল। জাহাজের ধ্বংসাবশেষগুলো ছিল খ্রীস্টের জন্মেরো প্রায় ৬ শতক পূর্বের। কাঠের তৈরি উক্ত ক্যালিপার্সটিতে অাধুনিক ক্যালিপার্সের মতই ছিল একটি অাবদ্ধ ও একটি চলাচলে সক্ষম চোয়াল</a:t>
            </a:r>
            <a:r>
              <a:rPr lang="as-IN" sz="2400" dirty="0" smtClean="0">
                <a:solidFill>
                  <a:prstClr val="black"/>
                </a:solidFill>
                <a:cs typeface="Vrinda"/>
              </a:rPr>
              <a:t>।দূর্লভ </a:t>
            </a:r>
            <a:r>
              <a:rPr lang="as-IN" sz="2400" dirty="0">
                <a:solidFill>
                  <a:prstClr val="black"/>
                </a:solidFill>
                <a:cs typeface="Vrinda"/>
              </a:rPr>
              <a:t>হলেও, গ্রীক ও রোমানরা স্লাইড ক্যালিপার্স ব্যবহার করা চালিয়ে গিয়েছিল</a:t>
            </a:r>
            <a:r>
              <a:rPr lang="as-IN" sz="2400" dirty="0" smtClean="0">
                <a:solidFill>
                  <a:prstClr val="black"/>
                </a:solidFill>
                <a:cs typeface="Vrinda"/>
              </a:rPr>
              <a:t>।</a:t>
            </a:r>
            <a:r>
              <a:rPr lang="as-IN" sz="2400" dirty="0">
                <a:solidFill>
                  <a:prstClr val="black"/>
                </a:solidFill>
                <a:cs typeface="Vrinda"/>
              </a:rPr>
              <a:t/>
            </a:r>
            <a:br>
              <a:rPr lang="as-IN" sz="2400" dirty="0">
                <a:solidFill>
                  <a:prstClr val="black"/>
                </a:solidFill>
                <a:cs typeface="Vrinda"/>
              </a:rPr>
            </a:br>
            <a:r>
              <a:rPr lang="as-IN" sz="2400" dirty="0">
                <a:solidFill>
                  <a:prstClr val="black"/>
                </a:solidFill>
                <a:cs typeface="Vrinda"/>
              </a:rPr>
              <a:t>হ্যান সাম্রাজের সময় (২২০ খ্রীস্টপূর্ব - ২২০ খ্রীস্টাব্দ) চায়নাতেও স্লাইড ক্যালিপার্স ব্যাবহারের নমুনা পাওয়া যায়। ব্রোঞ্জ নির্মিত ক্যালিপার্সটির প্রত্যেকটি অংশের সাথেই চায়নার যুগ ও চন্দ্র পঞ্জিকা অনুসারে সেটি তৈরীর সময় খোদাইকৃত ভাবে লিখা ছিল</a:t>
            </a:r>
            <a:r>
              <a:rPr lang="as-IN" sz="2400" dirty="0" smtClean="0">
                <a:solidFill>
                  <a:prstClr val="black"/>
                </a:solidFill>
                <a:cs typeface="Vrinda"/>
              </a:rPr>
              <a:t>।</a:t>
            </a:r>
            <a:r>
              <a:rPr lang="as-IN" sz="2400" dirty="0">
                <a:solidFill>
                  <a:prstClr val="black"/>
                </a:solidFill>
                <a:cs typeface="Vrinda"/>
              </a:rPr>
              <a:t/>
            </a:r>
            <a:br>
              <a:rPr lang="as-IN" sz="2400" dirty="0">
                <a:solidFill>
                  <a:prstClr val="black"/>
                </a:solidFill>
                <a:cs typeface="Vrinda"/>
              </a:rPr>
            </a:br>
            <a:r>
              <a:rPr lang="as-IN" sz="2400" dirty="0">
                <a:solidFill>
                  <a:prstClr val="black"/>
                </a:solidFill>
                <a:cs typeface="Vrinda"/>
              </a:rPr>
              <a:t>অ্যামেরিকাবর বিজ্ঞানী জোসেফ অার. ব্রাউন ১৮৯১ সালে সর্ব প্রথম অাধুনিক স্লাইড ক্যালিপার্স অাবিষ্কার করেন, যা এক ইঞ্চির ১ হাজার ভাগের এক ভাগ পর্যন্ত সঠিকভাবে মাপতে পারতো। তার "</a:t>
            </a:r>
            <a:r>
              <a:rPr lang="en-US" sz="2400" dirty="0">
                <a:solidFill>
                  <a:prstClr val="black"/>
                </a:solidFill>
              </a:rPr>
              <a:t>Brown and Sharpe" </a:t>
            </a:r>
            <a:r>
              <a:rPr lang="as-IN" sz="2400" dirty="0">
                <a:solidFill>
                  <a:prstClr val="black"/>
                </a:solidFill>
                <a:cs typeface="Vrinda"/>
              </a:rPr>
              <a:t>নামের কোম্পানি সর্বপ্রথম তা অ্যামেরিকায় বাজারজাত করা শুরু করেছিল। সাধারন যন্ত্রকারকদের ক্রয়ক্ষমতার মধ্যে ছিল এমন প্রথম ব্যবহারিক যন্ত্রও ছিল এটি</a:t>
            </a:r>
            <a:r>
              <a:rPr lang="as-IN" sz="2400" dirty="0" smtClean="0">
                <a:solidFill>
                  <a:prstClr val="black"/>
                </a:solidFill>
                <a:cs typeface="Vrinda"/>
              </a:rPr>
              <a:t>।</a:t>
            </a:r>
            <a:endParaRPr lang="as-IN" sz="2400" dirty="0">
              <a:solidFill>
                <a:prstClr val="black"/>
              </a:solidFill>
              <a:cs typeface="Vrinda"/>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04150492"/>
      </p:ext>
    </p:extLst>
  </p:cSld>
  <p:clrMapOvr>
    <a:masterClrMapping/>
  </p:clrMapOvr>
  <mc:AlternateContent xmlns:mc="http://schemas.openxmlformats.org/markup-compatibility/2006" xmlns:p14="http://schemas.microsoft.com/office/powerpoint/2010/main">
    <mc:Choice Requires="p14">
      <p:transition spd="slow" p14:dur="1600" advTm="109598">
        <p14:prism isInverted="1"/>
      </p:transition>
    </mc:Choice>
    <mc:Fallback xmlns="">
      <p:transition spd="slow" advTm="1095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33800"/>
            <a:ext cx="9144000" cy="2308324"/>
          </a:xfrm>
          <a:prstGeom prst="rect">
            <a:avLst/>
          </a:prstGeom>
        </p:spPr>
        <p:txBody>
          <a:bodyPr wrap="square">
            <a:spAutoFit/>
          </a:bodyPr>
          <a:lstStyle/>
          <a:p>
            <a:r>
              <a:rPr lang="bn-IN" sz="2400" b="1" dirty="0"/>
              <a:t>স্লাইড </a:t>
            </a:r>
            <a:r>
              <a:rPr lang="bn-IN" sz="2400" b="1" dirty="0" smtClean="0"/>
              <a:t>ক্যালিপার্স</a:t>
            </a:r>
            <a:r>
              <a:rPr lang="en-US" sz="2400" b="1" dirty="0" smtClean="0"/>
              <a:t>ঃ </a:t>
            </a:r>
            <a:r>
              <a:rPr lang="bn-IN" sz="2400" dirty="0" smtClean="0"/>
              <a:t> </a:t>
            </a:r>
            <a:r>
              <a:rPr lang="bn-IN" sz="2400" dirty="0"/>
              <a:t>এক প্রকারের পরিমাপক যন্ত্র যার সাহায্যে কোন বস্তুর দু প্রান্তের মধ্যবর্তী দূরত্ব নির্ণয় করে </a:t>
            </a:r>
            <a:r>
              <a:rPr lang="bn-IN" sz="2400" dirty="0">
                <a:hlinkClick r:id="rId5" tooltip="পরিমাপ"/>
              </a:rPr>
              <a:t>পরিমাপ</a:t>
            </a:r>
            <a:r>
              <a:rPr lang="bn-IN" sz="2400" dirty="0"/>
              <a:t> করা যায়। এ যন্ত্রের সাহায্যে পরিমাপ করতে </a:t>
            </a:r>
            <a:r>
              <a:rPr lang="bn-IN" sz="2400" dirty="0">
                <a:hlinkClick r:id="rId6" tooltip="ভার্নিয়ার পদ্ধতি (পাতার অস্তিত্ব নেই)"/>
              </a:rPr>
              <a:t>ভার্নিয়ার পদ্ধতি</a:t>
            </a:r>
            <a:r>
              <a:rPr lang="bn-IN" sz="2400" dirty="0"/>
              <a:t> ব্যবহার করা হয় বলে অনেক সময় একে </a:t>
            </a:r>
            <a:r>
              <a:rPr lang="bn-IN" sz="2400" dirty="0">
                <a:hlinkClick r:id="rId7" tooltip="ভার্নিয়ার (পাতার অস্তিত্ব নেই)"/>
              </a:rPr>
              <a:t>ভার্নিয়ার</a:t>
            </a:r>
            <a:r>
              <a:rPr lang="bn-IN" sz="2400" dirty="0"/>
              <a:t> ক্যালিপার্সও বলা হয়ে থাকে</a:t>
            </a:r>
            <a:r>
              <a:rPr lang="bn-IN" sz="2400" dirty="0" smtClean="0"/>
              <a:t>। স্লাইড </a:t>
            </a:r>
            <a:r>
              <a:rPr lang="bn-IN" sz="2400" dirty="0"/>
              <a:t>ক্যালিপার্স </a:t>
            </a:r>
            <a:r>
              <a:rPr lang="bn-IN" sz="2400" dirty="0">
                <a:hlinkClick r:id="rId8" tooltip="যন্ত্র প্রকৌশল"/>
              </a:rPr>
              <a:t>ম্যাকানিকাল ইঞ্জিনিয়ারিং</a:t>
            </a:r>
            <a:r>
              <a:rPr lang="bn-IN" sz="2400" dirty="0"/>
              <a:t>, ধাতুর দৈর্ঘ্য নির্ণয়, কাঠের মাপ-জোখ, বৈজ্ঞানিক পরীক্ষণ ইত্যাদি বিভিন্ন ক্ষেত্রে ব্যবহৃত হয়।</a:t>
            </a:r>
            <a:endParaRPr lang="en-US" sz="2400" dirty="0"/>
          </a:p>
        </p:txBody>
      </p:sp>
      <p:sp>
        <p:nvSpPr>
          <p:cNvPr id="3" name="Rectangle 2"/>
          <p:cNvSpPr/>
          <p:nvPr/>
        </p:nvSpPr>
        <p:spPr>
          <a:xfrm>
            <a:off x="2833383" y="268069"/>
            <a:ext cx="3477234"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IN" sz="3600" b="1" dirty="0">
                <a:ln w="11430"/>
                <a:solidFill>
                  <a:srgbClr val="FF33CC"/>
                </a:solidFill>
                <a:effectLst>
                  <a:outerShdw blurRad="50800" dist="39000" dir="5460000" algn="tl">
                    <a:srgbClr val="000000">
                      <a:alpha val="38000"/>
                    </a:srgbClr>
                  </a:outerShdw>
                </a:effectLst>
              </a:rPr>
              <a:t>স্লাইড ক্যালিপার্স </a:t>
            </a:r>
            <a:endParaRPr lang="en-US" sz="3600" b="1" dirty="0">
              <a:ln w="11430"/>
              <a:solidFill>
                <a:srgbClr val="FF33CC"/>
              </a:solidFill>
              <a:effectLst>
                <a:outerShdw blurRad="50800" dist="39000" dir="5460000" algn="tl">
                  <a:srgbClr val="000000">
                    <a:alpha val="38000"/>
                  </a:srgbClr>
                </a:outerShdw>
              </a:effectLst>
            </a:endParaRP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950" y="895350"/>
            <a:ext cx="7787470" cy="2768203"/>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t="17665" r="36800" b="20060"/>
          <a:stretch/>
        </p:blipFill>
        <p:spPr>
          <a:xfrm rot="16200000">
            <a:off x="5762004" y="2495654"/>
            <a:ext cx="1097226" cy="664819"/>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06357715"/>
      </p:ext>
    </p:extLst>
  </p:cSld>
  <p:clrMapOvr>
    <a:masterClrMapping/>
  </p:clrMapOvr>
  <mc:AlternateContent xmlns:mc="http://schemas.openxmlformats.org/markup-compatibility/2006" xmlns:p14="http://schemas.microsoft.com/office/powerpoint/2010/main">
    <mc:Choice Requires="p14">
      <p:transition spd="slow" p14:dur="1600" advTm="73367">
        <p14:prism isInverted="1"/>
      </p:transition>
    </mc:Choice>
    <mc:Fallback xmlns="">
      <p:transition spd="slow" advTm="733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7" presetClass="path" presetSubtype="0" repeatCount="indefinite" accel="2000" autoRev="1" fill="hold" nodeType="clickEffect">
                                  <p:stCondLst>
                                    <p:cond delay="0"/>
                                  </p:stCondLst>
                                  <p:endCondLst>
                                    <p:cond evt="onNext" delay="0">
                                      <p:tgtEl>
                                        <p:sldTgt/>
                                      </p:tgtEl>
                                    </p:cond>
                                  </p:endCondLst>
                                  <p:childTnLst>
                                    <p:animMotion origin="layout" path="M -0.5151 0.14329 L -0.5151 0.06551 C -0.5151 0.03009 -0.33628 -0.01227 -0.1901 -0.01227 L 0.1349 -0.01227 " pathEditMode="relative" rAng="0" ptsTypes="FfFF">
                                      <p:cBhvr>
                                        <p:cTn id="26" dur="2000" fill="hold"/>
                                        <p:tgtEl>
                                          <p:spTgt spid="6"/>
                                        </p:tgtEl>
                                        <p:attrNameLst>
                                          <p:attrName>ppt_x</p:attrName>
                                          <p:attrName>ppt_y</p:attrName>
                                        </p:attrNameLst>
                                      </p:cBhvr>
                                      <p:rCtr x="32500" y="-7778"/>
                                    </p:animMotion>
                                  </p:childTnLst>
                                </p:cTn>
                              </p:par>
                              <p:par>
                                <p:cTn id="27" presetID="22" presetClass="entr" presetSubtype="8" fill="hold" grpId="0" nodeType="withEffect">
                                  <p:stCondLst>
                                    <p:cond delay="0"/>
                                  </p:stCondLst>
                                  <p:iterate type="wd">
                                    <p:tmPct val="10000"/>
                                  </p:iterate>
                                  <p:childTnLst>
                                    <p:set>
                                      <p:cBhvr>
                                        <p:cTn id="28" dur="1" fill="hold">
                                          <p:stCondLst>
                                            <p:cond delay="0"/>
                                          </p:stCondLst>
                                        </p:cTn>
                                        <p:tgtEl>
                                          <p:spTgt spid="2"/>
                                        </p:tgtEl>
                                        <p:attrNameLst>
                                          <p:attrName>style.visibility</p:attrName>
                                        </p:attrNameLst>
                                      </p:cBhvr>
                                      <p:to>
                                        <p:strVal val="visible"/>
                                      </p:to>
                                    </p:set>
                                    <p:animEffect transition="in" filter="wipe(left)">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5.3|2|12.6"/>
</p:tagLst>
</file>

<file path=ppt/tags/tag10.xml><?xml version="1.0" encoding="utf-8"?>
<p:tagLst xmlns:a="http://schemas.openxmlformats.org/drawingml/2006/main" xmlns:r="http://schemas.openxmlformats.org/officeDocument/2006/relationships" xmlns:p="http://schemas.openxmlformats.org/presentationml/2006/main">
  <p:tag name="TIMING" val="|1|3.4|2.5"/>
</p:tagLst>
</file>

<file path=ppt/tags/tag11.xml><?xml version="1.0" encoding="utf-8"?>
<p:tagLst xmlns:a="http://schemas.openxmlformats.org/drawingml/2006/main" xmlns:r="http://schemas.openxmlformats.org/officeDocument/2006/relationships" xmlns:p="http://schemas.openxmlformats.org/presentationml/2006/main">
  <p:tag name="TIMING" val="|1.4|3.3|4.1"/>
</p:tagLst>
</file>

<file path=ppt/tags/tag12.xml><?xml version="1.0" encoding="utf-8"?>
<p:tagLst xmlns:a="http://schemas.openxmlformats.org/drawingml/2006/main" xmlns:r="http://schemas.openxmlformats.org/officeDocument/2006/relationships" xmlns:p="http://schemas.openxmlformats.org/presentationml/2006/main">
  <p:tag name="TIMING" val="|2.2|2.4|0.8"/>
</p:tagLst>
</file>

<file path=ppt/tags/tag13.xml><?xml version="1.0" encoding="utf-8"?>
<p:tagLst xmlns:a="http://schemas.openxmlformats.org/drawingml/2006/main" xmlns:r="http://schemas.openxmlformats.org/officeDocument/2006/relationships" xmlns:p="http://schemas.openxmlformats.org/presentationml/2006/main">
  <p:tag name="TIMING" val="|1.4|5|1.8"/>
</p:tagLst>
</file>

<file path=ppt/tags/tag14.xml><?xml version="1.0" encoding="utf-8"?>
<p:tagLst xmlns:a="http://schemas.openxmlformats.org/drawingml/2006/main" xmlns:r="http://schemas.openxmlformats.org/officeDocument/2006/relationships" xmlns:p="http://schemas.openxmlformats.org/presentationml/2006/main">
  <p:tag name="TIMING" val="|1.6|5.5|1.7"/>
</p:tagLst>
</file>

<file path=ppt/tags/tag15.xml><?xml version="1.0" encoding="utf-8"?>
<p:tagLst xmlns:a="http://schemas.openxmlformats.org/drawingml/2006/main" xmlns:r="http://schemas.openxmlformats.org/officeDocument/2006/relationships" xmlns:p="http://schemas.openxmlformats.org/presentationml/2006/main">
  <p:tag name="TIMING" val="|1.1|3.6|1.3"/>
</p:tagLst>
</file>

<file path=ppt/tags/tag16.xml><?xml version="1.0" encoding="utf-8"?>
<p:tagLst xmlns:a="http://schemas.openxmlformats.org/drawingml/2006/main" xmlns:r="http://schemas.openxmlformats.org/officeDocument/2006/relationships" xmlns:p="http://schemas.openxmlformats.org/presentationml/2006/main">
  <p:tag name="TIMING" val="|1.5|3.8|1.7|4.1"/>
</p:tagLst>
</file>

<file path=ppt/tags/tag17.xml><?xml version="1.0" encoding="utf-8"?>
<p:tagLst xmlns:a="http://schemas.openxmlformats.org/drawingml/2006/main" xmlns:r="http://schemas.openxmlformats.org/officeDocument/2006/relationships" xmlns:p="http://schemas.openxmlformats.org/presentationml/2006/main">
  <p:tag name="TIMING" val="|1.3|9.4|5.1"/>
</p:tagLst>
</file>

<file path=ppt/tags/tag18.xml><?xml version="1.0" encoding="utf-8"?>
<p:tagLst xmlns:a="http://schemas.openxmlformats.org/drawingml/2006/main" xmlns:r="http://schemas.openxmlformats.org/officeDocument/2006/relationships" xmlns:p="http://schemas.openxmlformats.org/presentationml/2006/main">
  <p:tag name="TIMING" val="|0.9|5.1"/>
</p:tagLst>
</file>

<file path=ppt/tags/tag19.xml><?xml version="1.0" encoding="utf-8"?>
<p:tagLst xmlns:a="http://schemas.openxmlformats.org/drawingml/2006/main" xmlns:r="http://schemas.openxmlformats.org/officeDocument/2006/relationships" xmlns:p="http://schemas.openxmlformats.org/presentationml/2006/main">
  <p:tag name="TIMING" val="|0.5|7.1"/>
</p:tagLst>
</file>

<file path=ppt/tags/tag2.xml><?xml version="1.0" encoding="utf-8"?>
<p:tagLst xmlns:a="http://schemas.openxmlformats.org/drawingml/2006/main" xmlns:r="http://schemas.openxmlformats.org/officeDocument/2006/relationships" xmlns:p="http://schemas.openxmlformats.org/presentationml/2006/main">
  <p:tag name="TIMING" val="|0.9|7.9|29.6"/>
</p:tagLst>
</file>

<file path=ppt/tags/tag20.xml><?xml version="1.0" encoding="utf-8"?>
<p:tagLst xmlns:a="http://schemas.openxmlformats.org/drawingml/2006/main" xmlns:r="http://schemas.openxmlformats.org/officeDocument/2006/relationships" xmlns:p="http://schemas.openxmlformats.org/presentationml/2006/main">
  <p:tag name="TIMING" val="|0.5|13.2"/>
</p:tagLst>
</file>

<file path=ppt/tags/tag21.xml><?xml version="1.0" encoding="utf-8"?>
<p:tagLst xmlns:a="http://schemas.openxmlformats.org/drawingml/2006/main" xmlns:r="http://schemas.openxmlformats.org/officeDocument/2006/relationships" xmlns:p="http://schemas.openxmlformats.org/presentationml/2006/main">
  <p:tag name="TIMING" val="|0.5|8.8|9.4|4.9|4.6"/>
</p:tagLst>
</file>

<file path=ppt/tags/tag22.xml><?xml version="1.0" encoding="utf-8"?>
<p:tagLst xmlns:a="http://schemas.openxmlformats.org/drawingml/2006/main" xmlns:r="http://schemas.openxmlformats.org/officeDocument/2006/relationships" xmlns:p="http://schemas.openxmlformats.org/presentationml/2006/main">
  <p:tag name="TIMING" val="|0.8|7.9"/>
</p:tagLst>
</file>

<file path=ppt/tags/tag23.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0.9|3.6|3|5.1|5.4|5.7|5.4|5.8|6.2"/>
</p:tagLst>
</file>

<file path=ppt/tags/tag4.xml><?xml version="1.0" encoding="utf-8"?>
<p:tagLst xmlns:a="http://schemas.openxmlformats.org/drawingml/2006/main" xmlns:r="http://schemas.openxmlformats.org/officeDocument/2006/relationships" xmlns:p="http://schemas.openxmlformats.org/presentationml/2006/main">
  <p:tag name="TIMING" val="|1.6|4.3|8.3"/>
</p:tagLst>
</file>

<file path=ppt/tags/tag5.xml><?xml version="1.0" encoding="utf-8"?>
<p:tagLst xmlns:a="http://schemas.openxmlformats.org/drawingml/2006/main" xmlns:r="http://schemas.openxmlformats.org/officeDocument/2006/relationships" xmlns:p="http://schemas.openxmlformats.org/presentationml/2006/main">
  <p:tag name="TIMING" val="|0.9"/>
</p:tagLst>
</file>

<file path=ppt/tags/tag6.xml><?xml version="1.0" encoding="utf-8"?>
<p:tagLst xmlns:a="http://schemas.openxmlformats.org/drawingml/2006/main" xmlns:r="http://schemas.openxmlformats.org/officeDocument/2006/relationships" xmlns:p="http://schemas.openxmlformats.org/presentationml/2006/main">
  <p:tag name="TIMING" val="|1.8|2.7|6.9|2.7"/>
</p:tagLst>
</file>

<file path=ppt/tags/tag7.xml><?xml version="1.0" encoding="utf-8"?>
<p:tagLst xmlns:a="http://schemas.openxmlformats.org/drawingml/2006/main" xmlns:r="http://schemas.openxmlformats.org/officeDocument/2006/relationships" xmlns:p="http://schemas.openxmlformats.org/presentationml/2006/main">
  <p:tag name="TIMING" val="|3.7|6.5|1.2|36.8"/>
</p:tagLst>
</file>

<file path=ppt/tags/tag8.xml><?xml version="1.0" encoding="utf-8"?>
<p:tagLst xmlns:a="http://schemas.openxmlformats.org/drawingml/2006/main" xmlns:r="http://schemas.openxmlformats.org/officeDocument/2006/relationships" xmlns:p="http://schemas.openxmlformats.org/presentationml/2006/main">
  <p:tag name="TIMING" val="|2.1|7.7|2.4|18.3|19.8|21.4|28.4|29.9"/>
</p:tagLst>
</file>

<file path=ppt/tags/tag9.xml><?xml version="1.0" encoding="utf-8"?>
<p:tagLst xmlns:a="http://schemas.openxmlformats.org/drawingml/2006/main" xmlns:r="http://schemas.openxmlformats.org/officeDocument/2006/relationships" xmlns:p="http://schemas.openxmlformats.org/presentationml/2006/main">
  <p:tag name="TIMING" val="|2.3|4|3.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NikoshBAN"/>
        <a:ea typeface=""/>
        <a:cs typeface=""/>
      </a:majorFont>
      <a:minorFont>
        <a:latin typeface="NikoshB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1435</TotalTime>
  <Words>1078</Words>
  <Application>Microsoft Office PowerPoint</Application>
  <PresentationFormat>On-screen Show (4:3)</PresentationFormat>
  <Paragraphs>162</Paragraphs>
  <Slides>27</Slides>
  <Notes>0</Notes>
  <HiddenSlides>0</HiddenSlides>
  <MMClips>25</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27</vt:i4>
      </vt:variant>
    </vt:vector>
  </HeadingPairs>
  <TitlesOfParts>
    <vt:vector size="41" baseType="lpstr">
      <vt:lpstr>Georgia</vt:lpstr>
      <vt:lpstr>SutonnyMJ</vt:lpstr>
      <vt:lpstr>Book Antiqua</vt:lpstr>
      <vt:lpstr>Arial</vt:lpstr>
      <vt:lpstr>NikoshBAN</vt:lpstr>
      <vt:lpstr>Vrinda</vt:lpstr>
      <vt:lpstr>Wingdings</vt:lpstr>
      <vt:lpstr>Calibri</vt:lpstr>
      <vt:lpstr>Calibri Light</vt:lpstr>
      <vt:lpstr>1_Office Theme</vt:lpstr>
      <vt:lpstr>Office Theme</vt:lpstr>
      <vt:lpstr>5_Office Theme</vt:lpstr>
      <vt:lpstr>7_Office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Habibur Rahman</dc:creator>
  <cp:lastModifiedBy>user</cp:lastModifiedBy>
  <cp:revision>198</cp:revision>
  <dcterms:created xsi:type="dcterms:W3CDTF">2015-09-05T00:50:57Z</dcterms:created>
  <dcterms:modified xsi:type="dcterms:W3CDTF">2024-11-16T15:06:44Z</dcterms:modified>
</cp:coreProperties>
</file>